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210 밀레니얼" panose="020B0600000101010101" charset="-127"/>
      <p:regular r:id="rId24"/>
    </p:embeddedFont>
    <p:embeddedFont>
      <p:font typeface="210 국민체조" panose="020B0600000101010101" charset="-127"/>
      <p:regular r:id="rId25"/>
    </p:embeddedFont>
    <p:embeddedFont>
      <p:font typeface="Anton Italics" panose="020B0600000101010101" charset="0"/>
      <p:regular r:id="rId26"/>
    </p:embeddedFont>
    <p:embeddedFont>
      <p:font typeface="210 디딤고딕" panose="020B0600000101010101" charset="-127"/>
      <p:regular r:id="rId27"/>
    </p:embeddedFont>
    <p:embeddedFont>
      <p:font typeface="DM Sans Bold" panose="020B0600000101010101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79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3.svg"/><Relationship Id="rId7" Type="http://schemas.openxmlformats.org/officeDocument/2006/relationships/image" Target="../media/image5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7.svg"/><Relationship Id="rId5" Type="http://schemas.openxmlformats.org/officeDocument/2006/relationships/image" Target="../media/image55.svg"/><Relationship Id="rId10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sv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sv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sv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sv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9.svg"/><Relationship Id="rId10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sv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9.svg"/><Relationship Id="rId4" Type="http://schemas.openxmlformats.org/officeDocument/2006/relationships/image" Target="../media/image5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0.svg"/><Relationship Id="rId7" Type="http://schemas.openxmlformats.org/officeDocument/2006/relationships/image" Target="../media/image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5.png"/><Relationship Id="rId5" Type="http://schemas.openxmlformats.org/officeDocument/2006/relationships/image" Target="../media/image82.svg"/><Relationship Id="rId10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svg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5.svg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13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0.svg"/><Relationship Id="rId24" Type="http://schemas.openxmlformats.org/officeDocument/2006/relationships/image" Target="../media/image19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10" Type="http://schemas.openxmlformats.org/officeDocument/2006/relationships/image" Target="../media/image12.png"/><Relationship Id="rId19" Type="http://schemas.openxmlformats.org/officeDocument/2006/relationships/image" Target="../media/image28.svg"/><Relationship Id="rId4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14.png"/><Relationship Id="rId22" Type="http://schemas.openxmlformats.org/officeDocument/2006/relationships/image" Target="../media/image18.png"/><Relationship Id="rId27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17" Type="http://schemas.openxmlformats.org/officeDocument/2006/relationships/image" Target="../media/image25.png"/><Relationship Id="rId2" Type="http://schemas.openxmlformats.org/officeDocument/2006/relationships/image" Target="../media/image3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888958" y="7369342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99042" y="1028700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0"/>
                </a:moveTo>
                <a:lnTo>
                  <a:pt x="3777916" y="0"/>
                </a:lnTo>
                <a:lnTo>
                  <a:pt x="3777916" y="1888958"/>
                </a:lnTo>
                <a:lnTo>
                  <a:pt x="0" y="18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30954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15416" y="2369439"/>
            <a:ext cx="13825256" cy="213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88"/>
              </a:lnSpc>
            </a:pPr>
            <a:r>
              <a:rPr lang="en-US" sz="12491">
                <a:solidFill>
                  <a:srgbClr val="00BE52"/>
                </a:solidFill>
                <a:latin typeface="Anton Italics"/>
              </a:rPr>
              <a:t>SSAFIT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61407" y="8547936"/>
            <a:ext cx="79651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장난꾸러기</a:t>
            </a:r>
            <a:r>
              <a:rPr lang="en-US" sz="2494" dirty="0" err="1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자바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꾸러기</a:t>
            </a:r>
            <a:r>
              <a:rPr lang="en-US" sz="2494" dirty="0" err="1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스프링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꾸러기</a:t>
            </a:r>
            <a:endParaRPr lang="en-US" sz="2494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2804" y="467217"/>
            <a:ext cx="3498864" cy="33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1894">
                <a:solidFill>
                  <a:srgbClr val="FFFFFF"/>
                </a:solidFill>
                <a:latin typeface="210 디딤고딕"/>
                <a:ea typeface="210 디딤고딕"/>
              </a:rPr>
              <a:t>SSAFY 1학기 최종 관통 프로젝트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45451" y="4461973"/>
            <a:ext cx="7965187" cy="41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인공지능</a:t>
            </a:r>
            <a:r>
              <a:rPr lang="en-US" sz="2494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운동</a:t>
            </a:r>
            <a:r>
              <a:rPr lang="en-US" sz="2494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추천</a:t>
            </a:r>
            <a:r>
              <a:rPr lang="en-US" sz="2494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서비스</a:t>
            </a:r>
            <a:endParaRPr lang="en-US" sz="2494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61407" y="9191625"/>
            <a:ext cx="79651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권정훈</a:t>
            </a:r>
            <a:r>
              <a:rPr lang="en-US" sz="2494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김도형</a:t>
            </a:r>
            <a:endParaRPr lang="en-US" sz="2494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1/22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5082" y="676405"/>
            <a:ext cx="14419338" cy="9160353"/>
          </a:xfrm>
          <a:custGeom>
            <a:avLst/>
            <a:gdLst/>
            <a:ahLst/>
            <a:cxnLst/>
            <a:rect l="l" t="t" r="r" b="b"/>
            <a:pathLst>
              <a:path w="14419338" h="9160353">
                <a:moveTo>
                  <a:pt x="0" y="0"/>
                </a:moveTo>
                <a:lnTo>
                  <a:pt x="14419339" y="0"/>
                </a:lnTo>
                <a:lnTo>
                  <a:pt x="14419339" y="9160353"/>
                </a:lnTo>
                <a:lnTo>
                  <a:pt x="0" y="9160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392026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6399042" y="762765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1028700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1305500"/>
            <a:ext cx="6679113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latin typeface="210 밀레니얼"/>
              </a:rPr>
              <a:t>ERD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10/22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392026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16399042" y="762765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1028700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3172967" y="351015"/>
            <a:ext cx="11942065" cy="9579369"/>
          </a:xfrm>
          <a:custGeom>
            <a:avLst/>
            <a:gdLst/>
            <a:ahLst/>
            <a:cxnLst/>
            <a:rect l="l" t="t" r="r" b="b"/>
            <a:pathLst>
              <a:path w="11942065" h="9579369">
                <a:moveTo>
                  <a:pt x="0" y="0"/>
                </a:moveTo>
                <a:lnTo>
                  <a:pt x="11942066" y="0"/>
                </a:lnTo>
                <a:lnTo>
                  <a:pt x="11942066" y="9579369"/>
                </a:lnTo>
                <a:lnTo>
                  <a:pt x="0" y="957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305500"/>
            <a:ext cx="6679113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latin typeface="210 밀레니얼"/>
              </a:rPr>
              <a:t>UML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11/22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888958" y="7369342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99042" y="1028700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0"/>
                </a:moveTo>
                <a:lnTo>
                  <a:pt x="3777916" y="0"/>
                </a:lnTo>
                <a:lnTo>
                  <a:pt x="3777916" y="1888958"/>
                </a:lnTo>
                <a:lnTo>
                  <a:pt x="0" y="18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30954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15416" y="2359914"/>
            <a:ext cx="13825256" cy="214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88"/>
              </a:lnSpc>
            </a:pPr>
            <a:r>
              <a:rPr lang="en-US" sz="12491">
                <a:solidFill>
                  <a:srgbClr val="00BE52"/>
                </a:solidFill>
                <a:latin typeface="210 밀레니얼"/>
                <a:ea typeface="210 밀레니얼"/>
              </a:rPr>
              <a:t>3.주요기능소개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61407" y="8547936"/>
            <a:ext cx="79651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장난꾸러기</a:t>
            </a:r>
            <a:r>
              <a:rPr lang="en-US" sz="2494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자바</a:t>
            </a:r>
            <a:r>
              <a:rPr lang="en-US" sz="2494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꾸러기</a:t>
            </a:r>
            <a:r>
              <a:rPr lang="en-US" sz="2494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스프링</a:t>
            </a:r>
            <a:r>
              <a:rPr lang="en-US" sz="2494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꾸러기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2804" y="467217"/>
            <a:ext cx="3498864" cy="33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1894">
                <a:solidFill>
                  <a:srgbClr val="FFFFFF"/>
                </a:solidFill>
                <a:latin typeface="210 디딤고딕"/>
                <a:ea typeface="210 디딤고딕"/>
              </a:rPr>
              <a:t>SSAFY 1학기 최종 관통 프로젝트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45451" y="4461973"/>
            <a:ext cx="79651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주요 화면 및 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61407" y="9191625"/>
            <a:ext cx="79651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권정훈 김도형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12/22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3215941"/>
            <a:ext cx="4646379" cy="4928436"/>
            <a:chOff x="0" y="0"/>
            <a:chExt cx="2771140" cy="29393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1140" cy="2939361"/>
            </a:xfrm>
            <a:custGeom>
              <a:avLst/>
              <a:gdLst/>
              <a:ahLst/>
              <a:cxnLst/>
              <a:rect l="l" t="t" r="r" b="b"/>
              <a:pathLst>
                <a:path w="2771140" h="2939361">
                  <a:moveTo>
                    <a:pt x="0" y="0"/>
                  </a:moveTo>
                  <a:lnTo>
                    <a:pt x="0" y="2036391"/>
                  </a:lnTo>
                  <a:lnTo>
                    <a:pt x="1384300" y="2939361"/>
                  </a:lnTo>
                  <a:lnTo>
                    <a:pt x="2771140" y="2036391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8DDFA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612921" y="3215941"/>
            <a:ext cx="4646379" cy="4928436"/>
            <a:chOff x="0" y="0"/>
            <a:chExt cx="2771140" cy="29393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1140" cy="2939361"/>
            </a:xfrm>
            <a:custGeom>
              <a:avLst/>
              <a:gdLst/>
              <a:ahLst/>
              <a:cxnLst/>
              <a:rect l="l" t="t" r="r" b="b"/>
              <a:pathLst>
                <a:path w="2771140" h="2939361">
                  <a:moveTo>
                    <a:pt x="0" y="0"/>
                  </a:moveTo>
                  <a:lnTo>
                    <a:pt x="0" y="2036391"/>
                  </a:lnTo>
                  <a:lnTo>
                    <a:pt x="1384300" y="2939361"/>
                  </a:lnTo>
                  <a:lnTo>
                    <a:pt x="2771140" y="2036391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8DDFA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820811" y="3215941"/>
            <a:ext cx="4646379" cy="4928436"/>
            <a:chOff x="0" y="0"/>
            <a:chExt cx="2771140" cy="29393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1140" cy="2939361"/>
            </a:xfrm>
            <a:custGeom>
              <a:avLst/>
              <a:gdLst/>
              <a:ahLst/>
              <a:cxnLst/>
              <a:rect l="l" t="t" r="r" b="b"/>
              <a:pathLst>
                <a:path w="2771140" h="2939361">
                  <a:moveTo>
                    <a:pt x="0" y="0"/>
                  </a:moveTo>
                  <a:lnTo>
                    <a:pt x="0" y="2036391"/>
                  </a:lnTo>
                  <a:lnTo>
                    <a:pt x="1384300" y="2939361"/>
                  </a:lnTo>
                  <a:lnTo>
                    <a:pt x="2771140" y="2036391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8DDFAF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2601513" y="4064520"/>
            <a:ext cx="1500753" cy="1200603"/>
          </a:xfrm>
          <a:custGeom>
            <a:avLst/>
            <a:gdLst/>
            <a:ahLst/>
            <a:cxnLst/>
            <a:rect l="l" t="t" r="r" b="b"/>
            <a:pathLst>
              <a:path w="1500753" h="1200603">
                <a:moveTo>
                  <a:pt x="0" y="0"/>
                </a:moveTo>
                <a:lnTo>
                  <a:pt x="1500753" y="0"/>
                </a:lnTo>
                <a:lnTo>
                  <a:pt x="1500753" y="1200603"/>
                </a:lnTo>
                <a:lnTo>
                  <a:pt x="0" y="1200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18736" y="4064520"/>
            <a:ext cx="1050527" cy="1200603"/>
          </a:xfrm>
          <a:custGeom>
            <a:avLst/>
            <a:gdLst/>
            <a:ahLst/>
            <a:cxnLst/>
            <a:rect l="l" t="t" r="r" b="b"/>
            <a:pathLst>
              <a:path w="1050527" h="1200603">
                <a:moveTo>
                  <a:pt x="0" y="0"/>
                </a:moveTo>
                <a:lnTo>
                  <a:pt x="1050528" y="0"/>
                </a:lnTo>
                <a:lnTo>
                  <a:pt x="1050528" y="1200603"/>
                </a:lnTo>
                <a:lnTo>
                  <a:pt x="0" y="1200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8392026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6399042" y="762765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93479" y="3822190"/>
            <a:ext cx="1685264" cy="1685264"/>
          </a:xfrm>
          <a:custGeom>
            <a:avLst/>
            <a:gdLst/>
            <a:ahLst/>
            <a:cxnLst/>
            <a:rect l="l" t="t" r="r" b="b"/>
            <a:pathLst>
              <a:path w="1685264" h="1685264">
                <a:moveTo>
                  <a:pt x="0" y="0"/>
                </a:moveTo>
                <a:lnTo>
                  <a:pt x="1685263" y="0"/>
                </a:lnTo>
                <a:lnTo>
                  <a:pt x="1685263" y="1685263"/>
                </a:lnTo>
                <a:lnTo>
                  <a:pt x="0" y="1685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1305500"/>
            <a:ext cx="6679113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ea typeface="210 밀레니얼"/>
              </a:rPr>
              <a:t>기능 설계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89332" y="5727247"/>
            <a:ext cx="3309336" cy="7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sz="2800">
                <a:solidFill>
                  <a:srgbClr val="141414"/>
                </a:solidFill>
                <a:latin typeface="210 국민체조" panose="020B0600000101010101" charset="-127"/>
                <a:ea typeface="210 국민체조" panose="020B0600000101010101" charset="-127"/>
              </a:rPr>
              <a:t>영상에 대한 후기 </a:t>
            </a:r>
          </a:p>
          <a:p>
            <a:pPr algn="ctr">
              <a:lnSpc>
                <a:spcPts val="2968"/>
              </a:lnSpc>
            </a:pPr>
            <a:r>
              <a:rPr lang="en-US" sz="2800">
                <a:solidFill>
                  <a:srgbClr val="141414"/>
                </a:solidFill>
                <a:latin typeface="210 국민체조" panose="020B0600000101010101" charset="-127"/>
                <a:ea typeface="210 국민체조" panose="020B0600000101010101" charset="-127"/>
              </a:rPr>
              <a:t>작성 및 조회 기능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81442" y="5727247"/>
            <a:ext cx="3309336" cy="7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sz="2800">
                <a:solidFill>
                  <a:srgbClr val="141414"/>
                </a:solidFill>
                <a:latin typeface="210 국민체조" panose="020B0600000101010101" charset="-127"/>
                <a:ea typeface="210 국민체조" panose="020B0600000101010101" charset="-127"/>
              </a:rPr>
              <a:t>인공지능 운동 추천</a:t>
            </a:r>
          </a:p>
          <a:p>
            <a:pPr algn="ctr">
              <a:lnSpc>
                <a:spcPts val="2968"/>
              </a:lnSpc>
            </a:pPr>
            <a:r>
              <a:rPr lang="en-US" sz="2800">
                <a:solidFill>
                  <a:srgbClr val="141414"/>
                </a:solidFill>
                <a:latin typeface="210 국민체조" panose="020B0600000101010101" charset="-127"/>
                <a:ea typeface="210 국민체조" panose="020B0600000101010101" charset="-127"/>
              </a:rPr>
              <a:t>서비스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1812" y="5727247"/>
            <a:ext cx="3780155" cy="76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8"/>
              </a:lnSpc>
            </a:pPr>
            <a:r>
              <a:rPr lang="en-US" sz="2800">
                <a:solidFill>
                  <a:srgbClr val="141414"/>
                </a:solidFill>
                <a:latin typeface="210 국민체조" panose="020B0600000101010101" charset="-127"/>
                <a:ea typeface="210 국민체조" panose="020B0600000101010101" charset="-127"/>
              </a:rPr>
              <a:t>엄선된 운동 영상 제공</a:t>
            </a:r>
          </a:p>
          <a:p>
            <a:pPr algn="ctr">
              <a:lnSpc>
                <a:spcPts val="2968"/>
              </a:lnSpc>
            </a:pPr>
            <a:r>
              <a:rPr lang="en-US" sz="2800">
                <a:solidFill>
                  <a:srgbClr val="141414"/>
                </a:solidFill>
                <a:latin typeface="210 국민체조" panose="020B0600000101010101" charset="-127"/>
                <a:ea typeface="210 국민체조" panose="020B0600000101010101" charset="-127"/>
              </a:rPr>
              <a:t>(좋아요, 즐겨찾기)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13/22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16046" y="157422"/>
            <a:ext cx="11655908" cy="9972156"/>
          </a:xfrm>
          <a:custGeom>
            <a:avLst/>
            <a:gdLst/>
            <a:ahLst/>
            <a:cxnLst/>
            <a:rect l="l" t="t" r="r" b="b"/>
            <a:pathLst>
              <a:path w="11655908" h="9972156">
                <a:moveTo>
                  <a:pt x="0" y="0"/>
                </a:moveTo>
                <a:lnTo>
                  <a:pt x="11655908" y="0"/>
                </a:lnTo>
                <a:lnTo>
                  <a:pt x="11655908" y="9972156"/>
                </a:lnTo>
                <a:lnTo>
                  <a:pt x="0" y="997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09059" y="429343"/>
            <a:ext cx="1617781" cy="491401"/>
          </a:xfrm>
          <a:custGeom>
            <a:avLst/>
            <a:gdLst/>
            <a:ahLst/>
            <a:cxnLst/>
            <a:rect l="l" t="t" r="r" b="b"/>
            <a:pathLst>
              <a:path w="1617781" h="491401">
                <a:moveTo>
                  <a:pt x="0" y="0"/>
                </a:moveTo>
                <a:lnTo>
                  <a:pt x="1617781" y="0"/>
                </a:lnTo>
                <a:lnTo>
                  <a:pt x="1617781" y="491401"/>
                </a:lnTo>
                <a:lnTo>
                  <a:pt x="0" y="4914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w="38100" cap="sq">
            <a:solidFill>
              <a:srgbClr val="22B14C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113263" y="4120662"/>
            <a:ext cx="20338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sz="2299" spc="22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네비게이션 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64340" y="3257885"/>
            <a:ext cx="203385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sz="2299" spc="22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아이콘 메뉴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636" y="2657442"/>
            <a:ext cx="105911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sz="2299" spc="22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홈버튼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3263" y="6484902"/>
            <a:ext cx="2033856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</a:pPr>
            <a:r>
              <a:rPr lang="en-US" sz="2299" spc="22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조회수 TOP 5</a:t>
            </a:r>
          </a:p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sz="2299" spc="22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영상 출력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64340" y="391243"/>
            <a:ext cx="267166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3"/>
              </a:lnSpc>
              <a:spcBef>
                <a:spcPct val="0"/>
              </a:spcBef>
            </a:pPr>
            <a:r>
              <a:rPr lang="en-US" sz="2299" spc="22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로그인/회원가입 버튼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305500"/>
            <a:ext cx="2287346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ea typeface="210 밀레니얼"/>
              </a:rPr>
              <a:t>홈화면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2659746" y="920744"/>
            <a:ext cx="1758204" cy="194853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3147119" y="1399107"/>
            <a:ext cx="3515002" cy="293339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3147119" y="6896763"/>
            <a:ext cx="278028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1434211" y="3469721"/>
            <a:ext cx="393012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4448779" y="603079"/>
            <a:ext cx="91556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14/22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02081" y="0"/>
            <a:ext cx="10385919" cy="10287000"/>
          </a:xfrm>
          <a:prstGeom prst="rect">
            <a:avLst/>
          </a:prstGeom>
          <a:solidFill>
            <a:srgbClr val="8DDFAF"/>
          </a:solidFill>
        </p:spPr>
      </p:sp>
      <p:sp>
        <p:nvSpPr>
          <p:cNvPr id="3" name="Freeform 3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87908" y="72791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8"/>
                </a:lnTo>
                <a:lnTo>
                  <a:pt x="0" y="128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888958" y="427121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3506071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249925" y="255918"/>
            <a:ext cx="5591216" cy="4674257"/>
          </a:xfrm>
          <a:custGeom>
            <a:avLst/>
            <a:gdLst/>
            <a:ahLst/>
            <a:cxnLst/>
            <a:rect l="l" t="t" r="r" b="b"/>
            <a:pathLst>
              <a:path w="5591216" h="4674257">
                <a:moveTo>
                  <a:pt x="0" y="0"/>
                </a:moveTo>
                <a:lnTo>
                  <a:pt x="5591216" y="0"/>
                </a:lnTo>
                <a:lnTo>
                  <a:pt x="5591216" y="4674257"/>
                </a:lnTo>
                <a:lnTo>
                  <a:pt x="0" y="46742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1187750" y="5143500"/>
            <a:ext cx="6736676" cy="4820601"/>
          </a:xfrm>
          <a:custGeom>
            <a:avLst/>
            <a:gdLst/>
            <a:ahLst/>
            <a:cxnLst/>
            <a:rect l="l" t="t" r="r" b="b"/>
            <a:pathLst>
              <a:path w="6736676" h="4820601">
                <a:moveTo>
                  <a:pt x="0" y="0"/>
                </a:moveTo>
                <a:lnTo>
                  <a:pt x="6736676" y="0"/>
                </a:lnTo>
                <a:lnTo>
                  <a:pt x="6736676" y="4820601"/>
                </a:lnTo>
                <a:lnTo>
                  <a:pt x="0" y="4820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47625" cap="sq">
            <a:solidFill>
              <a:srgbClr val="9ECC3B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4556088" y="2746235"/>
            <a:ext cx="2953574" cy="592360"/>
          </a:xfrm>
          <a:custGeom>
            <a:avLst/>
            <a:gdLst/>
            <a:ahLst/>
            <a:cxnLst/>
            <a:rect l="l" t="t" r="r" b="b"/>
            <a:pathLst>
              <a:path w="2953574" h="592360">
                <a:moveTo>
                  <a:pt x="0" y="0"/>
                </a:moveTo>
                <a:lnTo>
                  <a:pt x="2953574" y="0"/>
                </a:lnTo>
                <a:lnTo>
                  <a:pt x="2953574" y="592360"/>
                </a:lnTo>
                <a:lnTo>
                  <a:pt x="0" y="5923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2640672"/>
            <a:ext cx="6873381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latin typeface="210 밀레니얼"/>
                <a:ea typeface="210 밀레니얼"/>
              </a:rPr>
              <a:t>로그인, 회원가입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527" y="4139484"/>
            <a:ext cx="7273089" cy="38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입력한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ID /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PW가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유효한지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판단</a:t>
            </a:r>
            <a:endParaRPr lang="en-US" sz="2800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486310" y="3529884"/>
            <a:ext cx="2438116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19"/>
              </a:lnSpc>
            </a:pPr>
            <a:r>
              <a:rPr lang="en-US" sz="247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로그인 성공시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4527" y="5341053"/>
            <a:ext cx="687338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아이디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중복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확인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및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간단한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유효성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검사</a:t>
            </a:r>
            <a:endParaRPr lang="en-US" sz="2800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just">
              <a:lnSpc>
                <a:spcPts val="2968"/>
              </a:lnSpc>
            </a:pPr>
            <a:endParaRPr lang="en-US" sz="2800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just">
              <a:lnSpc>
                <a:spcPts val="2968"/>
              </a:lnSpc>
            </a:pPr>
            <a:endParaRPr lang="en-US" sz="2800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15/22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02081" y="0"/>
            <a:ext cx="10385919" cy="10287000"/>
          </a:xfrm>
          <a:prstGeom prst="rect">
            <a:avLst/>
          </a:prstGeom>
          <a:solidFill>
            <a:srgbClr val="8DDFAF"/>
          </a:solidFill>
        </p:spPr>
      </p:sp>
      <p:sp>
        <p:nvSpPr>
          <p:cNvPr id="3" name="Freeform 3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87908" y="72791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8"/>
                </a:lnTo>
                <a:lnTo>
                  <a:pt x="0" y="128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888958" y="427121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3506071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144000" y="143074"/>
            <a:ext cx="8589122" cy="5139947"/>
          </a:xfrm>
          <a:custGeom>
            <a:avLst/>
            <a:gdLst/>
            <a:ahLst/>
            <a:cxnLst/>
            <a:rect l="l" t="t" r="r" b="b"/>
            <a:pathLst>
              <a:path w="8589122" h="5139947">
                <a:moveTo>
                  <a:pt x="0" y="0"/>
                </a:moveTo>
                <a:lnTo>
                  <a:pt x="8589122" y="0"/>
                </a:lnTo>
                <a:lnTo>
                  <a:pt x="8589122" y="5139947"/>
                </a:lnTo>
                <a:lnTo>
                  <a:pt x="0" y="5139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47625" cap="sq">
            <a:solidFill>
              <a:srgbClr val="9ECC3B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263660" y="4101384"/>
            <a:ext cx="4116107" cy="5246549"/>
          </a:xfrm>
          <a:custGeom>
            <a:avLst/>
            <a:gdLst/>
            <a:ahLst/>
            <a:cxnLst/>
            <a:rect l="l" t="t" r="r" b="b"/>
            <a:pathLst>
              <a:path w="4116107" h="5246549">
                <a:moveTo>
                  <a:pt x="0" y="0"/>
                </a:moveTo>
                <a:lnTo>
                  <a:pt x="4116107" y="0"/>
                </a:lnTo>
                <a:lnTo>
                  <a:pt x="4116107" y="5246549"/>
                </a:lnTo>
                <a:lnTo>
                  <a:pt x="0" y="5246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47625" cap="sq">
            <a:solidFill>
              <a:srgbClr val="9ECC3B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955519" y="5689107"/>
            <a:ext cx="3600628" cy="4563628"/>
          </a:xfrm>
          <a:custGeom>
            <a:avLst/>
            <a:gdLst/>
            <a:ahLst/>
            <a:cxnLst/>
            <a:rect l="l" t="t" r="r" b="b"/>
            <a:pathLst>
              <a:path w="3600628" h="4563628">
                <a:moveTo>
                  <a:pt x="0" y="0"/>
                </a:moveTo>
                <a:lnTo>
                  <a:pt x="3600628" y="0"/>
                </a:lnTo>
                <a:lnTo>
                  <a:pt x="3600628" y="4563628"/>
                </a:lnTo>
                <a:lnTo>
                  <a:pt x="0" y="45636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2640672"/>
            <a:ext cx="6873381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latin typeface="210 밀레니얼"/>
                <a:ea typeface="210 밀레니얼"/>
              </a:rPr>
              <a:t>AI 운동 추천 서비스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527" y="4139484"/>
            <a:ext cx="7273089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채팅창에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원하는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운동을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물어보면</a:t>
            </a:r>
            <a:endParaRPr lang="en-US" sz="2800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just">
              <a:lnSpc>
                <a:spcPts val="2968"/>
              </a:lnSpc>
            </a:pP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     </a:t>
            </a:r>
            <a:r>
              <a:rPr lang="en-US" sz="2800" dirty="0" err="1" smtClean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학습된</a:t>
            </a:r>
            <a:r>
              <a:rPr lang="en-US" sz="2800" dirty="0" smtClean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AI가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답변하도록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설계</a:t>
            </a:r>
            <a:endParaRPr lang="en-US" sz="2800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14527" y="5541818"/>
            <a:ext cx="687338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유튜브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API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기반으로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영상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검색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및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재생</a:t>
            </a:r>
            <a:endParaRPr lang="en-US" sz="2800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just">
              <a:lnSpc>
                <a:spcPts val="2968"/>
              </a:lnSpc>
            </a:pPr>
            <a:endParaRPr lang="en-US" sz="2800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16/22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02081" y="0"/>
            <a:ext cx="10385919" cy="10287000"/>
          </a:xfrm>
          <a:prstGeom prst="rect">
            <a:avLst/>
          </a:prstGeom>
          <a:solidFill>
            <a:srgbClr val="8DDFAF"/>
          </a:solidFill>
        </p:spPr>
      </p:sp>
      <p:sp>
        <p:nvSpPr>
          <p:cNvPr id="3" name="Freeform 3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87908" y="72791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8"/>
                </a:lnTo>
                <a:lnTo>
                  <a:pt x="0" y="128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888958" y="427121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3506071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733191" y="727911"/>
            <a:ext cx="7665947" cy="6406542"/>
          </a:xfrm>
          <a:custGeom>
            <a:avLst/>
            <a:gdLst/>
            <a:ahLst/>
            <a:cxnLst/>
            <a:rect l="l" t="t" r="r" b="b"/>
            <a:pathLst>
              <a:path w="7665947" h="6406542">
                <a:moveTo>
                  <a:pt x="0" y="0"/>
                </a:moveTo>
                <a:lnTo>
                  <a:pt x="7665947" y="0"/>
                </a:lnTo>
                <a:lnTo>
                  <a:pt x="7665947" y="6406541"/>
                </a:lnTo>
                <a:lnTo>
                  <a:pt x="0" y="6406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116254" y="5166011"/>
            <a:ext cx="5078498" cy="4563785"/>
          </a:xfrm>
          <a:custGeom>
            <a:avLst/>
            <a:gdLst/>
            <a:ahLst/>
            <a:cxnLst/>
            <a:rect l="l" t="t" r="r" b="b"/>
            <a:pathLst>
              <a:path w="5078498" h="4563785">
                <a:moveTo>
                  <a:pt x="0" y="0"/>
                </a:moveTo>
                <a:lnTo>
                  <a:pt x="5078498" y="0"/>
                </a:lnTo>
                <a:lnTo>
                  <a:pt x="5078498" y="4563785"/>
                </a:lnTo>
                <a:lnTo>
                  <a:pt x="0" y="4563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3566164" y="7970921"/>
            <a:ext cx="3991408" cy="947455"/>
          </a:xfrm>
          <a:custGeom>
            <a:avLst/>
            <a:gdLst/>
            <a:ahLst/>
            <a:cxnLst/>
            <a:rect l="l" t="t" r="r" b="b"/>
            <a:pathLst>
              <a:path w="3991408" h="947455">
                <a:moveTo>
                  <a:pt x="0" y="0"/>
                </a:moveTo>
                <a:lnTo>
                  <a:pt x="3991408" y="0"/>
                </a:lnTo>
                <a:lnTo>
                  <a:pt x="3991408" y="947455"/>
                </a:lnTo>
                <a:lnTo>
                  <a:pt x="0" y="947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10" name="TextBox 10"/>
          <p:cNvSpPr txBox="1"/>
          <p:nvPr/>
        </p:nvSpPr>
        <p:spPr>
          <a:xfrm>
            <a:off x="1028700" y="2640672"/>
            <a:ext cx="6873381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ea typeface="210 밀레니얼"/>
              </a:rPr>
              <a:t>운동 영상 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527" y="4139484"/>
            <a:ext cx="727308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엄선한 양질의 운동 영상들을 </a:t>
            </a: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      사용자들에게 제공</a:t>
            </a:r>
          </a:p>
          <a:p>
            <a:pPr algn="just">
              <a:lnSpc>
                <a:spcPts val="2968"/>
              </a:lnSpc>
            </a:pPr>
            <a:endParaRPr lang="en-US" sz="280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14527" y="5427518"/>
            <a:ext cx="687338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카드 형태의 가시성 좋은 UI</a:t>
            </a:r>
          </a:p>
          <a:p>
            <a:pPr algn="just">
              <a:lnSpc>
                <a:spcPts val="2968"/>
              </a:lnSpc>
            </a:pPr>
            <a:endParaRPr lang="en-US" sz="280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just">
              <a:lnSpc>
                <a:spcPts val="2968"/>
              </a:lnSpc>
            </a:pPr>
            <a:endParaRPr lang="en-US" sz="280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4527" y="6417044"/>
            <a:ext cx="687338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다양한 기준을 통한 검색 기능</a:t>
            </a:r>
          </a:p>
          <a:p>
            <a:pPr algn="just">
              <a:lnSpc>
                <a:spcPts val="2968"/>
              </a:lnSpc>
            </a:pPr>
            <a:endParaRPr lang="en-US" sz="280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14527" y="7486004"/>
            <a:ext cx="6873381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화면 하단 페이지네이션 구현</a:t>
            </a:r>
          </a:p>
          <a:p>
            <a:pPr algn="just">
              <a:lnSpc>
                <a:spcPts val="2968"/>
              </a:lnSpc>
            </a:pPr>
            <a:endParaRPr lang="en-US" sz="280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17/22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02081" y="0"/>
            <a:ext cx="10385919" cy="10287000"/>
          </a:xfrm>
          <a:prstGeom prst="rect">
            <a:avLst/>
          </a:prstGeom>
          <a:solidFill>
            <a:srgbClr val="8DDFAF"/>
          </a:solidFill>
        </p:spPr>
      </p:sp>
      <p:sp>
        <p:nvSpPr>
          <p:cNvPr id="3" name="Freeform 3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87908" y="72791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8"/>
                </a:lnTo>
                <a:lnTo>
                  <a:pt x="0" y="128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888958" y="427121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3506071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8825095" y="117923"/>
            <a:ext cx="7480786" cy="3794733"/>
          </a:xfrm>
          <a:custGeom>
            <a:avLst/>
            <a:gdLst/>
            <a:ahLst/>
            <a:cxnLst/>
            <a:rect l="l" t="t" r="r" b="b"/>
            <a:pathLst>
              <a:path w="7480786" h="3794733">
                <a:moveTo>
                  <a:pt x="0" y="0"/>
                </a:moveTo>
                <a:lnTo>
                  <a:pt x="7480785" y="0"/>
                </a:lnTo>
                <a:lnTo>
                  <a:pt x="7480785" y="3794733"/>
                </a:lnTo>
                <a:lnTo>
                  <a:pt x="0" y="37947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240238" y="4124320"/>
            <a:ext cx="6709397" cy="2038360"/>
          </a:xfrm>
          <a:custGeom>
            <a:avLst/>
            <a:gdLst/>
            <a:ahLst/>
            <a:cxnLst/>
            <a:rect l="l" t="t" r="r" b="b"/>
            <a:pathLst>
              <a:path w="6709397" h="2038360">
                <a:moveTo>
                  <a:pt x="0" y="0"/>
                </a:moveTo>
                <a:lnTo>
                  <a:pt x="6709396" y="0"/>
                </a:lnTo>
                <a:lnTo>
                  <a:pt x="6709396" y="2038360"/>
                </a:lnTo>
                <a:lnTo>
                  <a:pt x="0" y="20383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8178246" y="6467162"/>
            <a:ext cx="7604770" cy="3193345"/>
          </a:xfrm>
          <a:custGeom>
            <a:avLst/>
            <a:gdLst/>
            <a:ahLst/>
            <a:cxnLst/>
            <a:rect l="l" t="t" r="r" b="b"/>
            <a:pathLst>
              <a:path w="7604770" h="3193345">
                <a:moveTo>
                  <a:pt x="0" y="0"/>
                </a:moveTo>
                <a:lnTo>
                  <a:pt x="7604769" y="0"/>
                </a:lnTo>
                <a:lnTo>
                  <a:pt x="7604769" y="3193345"/>
                </a:lnTo>
                <a:lnTo>
                  <a:pt x="0" y="31933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3095040" y="5455793"/>
            <a:ext cx="4549691" cy="3338766"/>
          </a:xfrm>
          <a:custGeom>
            <a:avLst/>
            <a:gdLst/>
            <a:ahLst/>
            <a:cxnLst/>
            <a:rect l="l" t="t" r="r" b="b"/>
            <a:pathLst>
              <a:path w="4549691" h="3338766">
                <a:moveTo>
                  <a:pt x="0" y="0"/>
                </a:moveTo>
                <a:lnTo>
                  <a:pt x="4549692" y="0"/>
                </a:lnTo>
                <a:lnTo>
                  <a:pt x="4549692" y="3338766"/>
                </a:lnTo>
                <a:lnTo>
                  <a:pt x="0" y="33387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8825095" y="9258300"/>
            <a:ext cx="3463659" cy="900641"/>
          </a:xfrm>
          <a:custGeom>
            <a:avLst/>
            <a:gdLst/>
            <a:ahLst/>
            <a:cxnLst/>
            <a:rect l="l" t="t" r="r" b="b"/>
            <a:pathLst>
              <a:path w="3463659" h="900641">
                <a:moveTo>
                  <a:pt x="0" y="0"/>
                </a:moveTo>
                <a:lnTo>
                  <a:pt x="3463659" y="0"/>
                </a:lnTo>
                <a:lnTo>
                  <a:pt x="3463659" y="900641"/>
                </a:lnTo>
                <a:lnTo>
                  <a:pt x="0" y="9006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12" name="TextBox 12"/>
          <p:cNvSpPr txBox="1"/>
          <p:nvPr/>
        </p:nvSpPr>
        <p:spPr>
          <a:xfrm>
            <a:off x="1028700" y="2640672"/>
            <a:ext cx="6873381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ea typeface="210 밀레니얼"/>
              </a:rPr>
              <a:t>후기 등록 및 조회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4527" y="4139484"/>
            <a:ext cx="7273089" cy="38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최신 후기 목록 조회 및 검색 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4527" y="5341053"/>
            <a:ext cx="687338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본인이 작성한 후기만 수정/삭제 가능</a:t>
            </a:r>
          </a:p>
          <a:p>
            <a:pPr algn="just">
              <a:lnSpc>
                <a:spcPts val="2968"/>
              </a:lnSpc>
            </a:pPr>
            <a:endParaRPr lang="en-US" sz="280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just">
              <a:lnSpc>
                <a:spcPts val="2968"/>
              </a:lnSpc>
            </a:pPr>
            <a:endParaRPr lang="en-US" sz="280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18/22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902081" y="0"/>
            <a:ext cx="10385919" cy="10287000"/>
          </a:xfrm>
          <a:prstGeom prst="rect">
            <a:avLst/>
          </a:prstGeom>
          <a:solidFill>
            <a:srgbClr val="8DDFAF"/>
          </a:solidFill>
        </p:spPr>
      </p:sp>
      <p:sp>
        <p:nvSpPr>
          <p:cNvPr id="3" name="Freeform 3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87908" y="72791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8"/>
                </a:lnTo>
                <a:lnTo>
                  <a:pt x="0" y="1287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888958" y="427121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28700" y="3506071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9204064" y="6878461"/>
            <a:ext cx="8055236" cy="3113135"/>
          </a:xfrm>
          <a:custGeom>
            <a:avLst/>
            <a:gdLst/>
            <a:ahLst/>
            <a:cxnLst/>
            <a:rect l="l" t="t" r="r" b="b"/>
            <a:pathLst>
              <a:path w="8055236" h="3113135">
                <a:moveTo>
                  <a:pt x="0" y="0"/>
                </a:moveTo>
                <a:lnTo>
                  <a:pt x="8055236" y="0"/>
                </a:lnTo>
                <a:lnTo>
                  <a:pt x="8055236" y="3113135"/>
                </a:lnTo>
                <a:lnTo>
                  <a:pt x="0" y="3113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9878160" y="427121"/>
            <a:ext cx="5116899" cy="6022715"/>
          </a:xfrm>
          <a:custGeom>
            <a:avLst/>
            <a:gdLst/>
            <a:ahLst/>
            <a:cxnLst/>
            <a:rect l="l" t="t" r="r" b="b"/>
            <a:pathLst>
              <a:path w="5116899" h="6022715">
                <a:moveTo>
                  <a:pt x="0" y="0"/>
                </a:moveTo>
                <a:lnTo>
                  <a:pt x="5116898" y="0"/>
                </a:lnTo>
                <a:lnTo>
                  <a:pt x="5116898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9ECC3B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8293546" y="4616526"/>
            <a:ext cx="1232189" cy="526974"/>
          </a:xfrm>
          <a:custGeom>
            <a:avLst/>
            <a:gdLst/>
            <a:ahLst/>
            <a:cxnLst/>
            <a:rect l="l" t="t" r="r" b="b"/>
            <a:pathLst>
              <a:path w="1232189" h="526974">
                <a:moveTo>
                  <a:pt x="0" y="0"/>
                </a:moveTo>
                <a:lnTo>
                  <a:pt x="1232189" y="0"/>
                </a:lnTo>
                <a:lnTo>
                  <a:pt x="1232189" y="526974"/>
                </a:lnTo>
                <a:lnTo>
                  <a:pt x="0" y="526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606594" y="4540639"/>
            <a:ext cx="641299" cy="632392"/>
          </a:xfrm>
          <a:custGeom>
            <a:avLst/>
            <a:gdLst/>
            <a:ahLst/>
            <a:cxnLst/>
            <a:rect l="l" t="t" r="r" b="b"/>
            <a:pathLst>
              <a:path w="641299" h="632392">
                <a:moveTo>
                  <a:pt x="0" y="0"/>
                </a:moveTo>
                <a:lnTo>
                  <a:pt x="641299" y="0"/>
                </a:lnTo>
                <a:lnTo>
                  <a:pt x="641299" y="632392"/>
                </a:lnTo>
                <a:lnTo>
                  <a:pt x="0" y="6323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2640672"/>
            <a:ext cx="6873381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latin typeface="210 밀레니얼"/>
                <a:ea typeface="210 밀레니얼"/>
              </a:rPr>
              <a:t>좋아요 / 즐겨찾기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4527" y="4139484"/>
            <a:ext cx="7273089" cy="38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좋아요 클릭 시 숫자 증가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27894" y="5331528"/>
            <a:ext cx="2438116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77"/>
              </a:lnSpc>
            </a:pPr>
            <a:r>
              <a:rPr lang="en-US" sz="177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즐겨찾기 추가시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4527" y="5341053"/>
            <a:ext cx="687338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버튼 클릭 시 버튼 상태 변경</a:t>
            </a:r>
          </a:p>
          <a:p>
            <a:pPr algn="just">
              <a:lnSpc>
                <a:spcPts val="2968"/>
              </a:lnSpc>
            </a:pPr>
            <a:endParaRPr lang="en-US" sz="280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just">
              <a:lnSpc>
                <a:spcPts val="2968"/>
              </a:lnSpc>
            </a:pPr>
            <a:endParaRPr lang="en-US" sz="280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263047" y="5331528"/>
            <a:ext cx="1761906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77"/>
              </a:lnSpc>
            </a:pPr>
            <a:r>
              <a:rPr lang="en-US" sz="1771">
                <a:solidFill>
                  <a:srgbClr val="000000"/>
                </a:solidFill>
                <a:latin typeface="210 국민체조" panose="020B0600000101010101" charset="-127"/>
                <a:ea typeface="210 국민체조" panose="020B0600000101010101" charset="-127"/>
              </a:rPr>
              <a:t>좋아요 클릭시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9525735" y="4241545"/>
            <a:ext cx="645266" cy="37498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H="1" flipV="1">
            <a:off x="14655290" y="4225074"/>
            <a:ext cx="951304" cy="63176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814527" y="6487936"/>
            <a:ext cx="687338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2968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회원 별 본인이 즐겨찾기에 등록한 영상만   따로 조회 가능</a:t>
            </a:r>
          </a:p>
          <a:p>
            <a:pPr algn="just">
              <a:lnSpc>
                <a:spcPts val="2968"/>
              </a:lnSpc>
            </a:pPr>
            <a:endParaRPr lang="en-US" sz="280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just">
              <a:lnSpc>
                <a:spcPts val="2968"/>
              </a:lnSpc>
            </a:pPr>
            <a:endParaRPr lang="en-US" sz="280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19/22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0"/>
            <a:ext cx="10094495" cy="10287000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4" name="Freeform 4"/>
          <p:cNvSpPr/>
          <p:nvPr/>
        </p:nvSpPr>
        <p:spPr>
          <a:xfrm flipH="1">
            <a:off x="9429585" y="1948263"/>
            <a:ext cx="9595514" cy="7310037"/>
          </a:xfrm>
          <a:custGeom>
            <a:avLst/>
            <a:gdLst/>
            <a:ahLst/>
            <a:cxnLst/>
            <a:rect l="l" t="t" r="r" b="b"/>
            <a:pathLst>
              <a:path w="9595514" h="7310037">
                <a:moveTo>
                  <a:pt x="9595514" y="0"/>
                </a:moveTo>
                <a:lnTo>
                  <a:pt x="0" y="0"/>
                </a:lnTo>
                <a:lnTo>
                  <a:pt x="0" y="7310037"/>
                </a:lnTo>
                <a:lnTo>
                  <a:pt x="9595514" y="7310037"/>
                </a:lnTo>
                <a:lnTo>
                  <a:pt x="95955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08655" y="1000556"/>
            <a:ext cx="9065795" cy="115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58"/>
              </a:lnSpc>
            </a:pPr>
            <a:r>
              <a:rPr lang="en-US" sz="8087" spc="-80">
                <a:solidFill>
                  <a:srgbClr val="00BE52"/>
                </a:solidFill>
                <a:latin typeface="Anton Italics"/>
              </a:rPr>
              <a:t>CONTENTS</a:t>
            </a:r>
          </a:p>
        </p:txBody>
      </p:sp>
      <p:sp>
        <p:nvSpPr>
          <p:cNvPr id="6" name="Freeform 6"/>
          <p:cNvSpPr/>
          <p:nvPr/>
        </p:nvSpPr>
        <p:spPr>
          <a:xfrm>
            <a:off x="16830954" y="1028700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-1888958" y="427121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8262085" y="8999872"/>
            <a:ext cx="3664819" cy="0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2/22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27570" y="3000382"/>
            <a:ext cx="1400485" cy="5329795"/>
            <a:chOff x="0" y="0"/>
            <a:chExt cx="368852" cy="14037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68852" cy="1403732"/>
            </a:xfrm>
            <a:custGeom>
              <a:avLst/>
              <a:gdLst/>
              <a:ahLst/>
              <a:cxnLst/>
              <a:rect l="l" t="t" r="r" b="b"/>
              <a:pathLst>
                <a:path w="368852" h="1403732">
                  <a:moveTo>
                    <a:pt x="0" y="0"/>
                  </a:moveTo>
                  <a:lnTo>
                    <a:pt x="368852" y="0"/>
                  </a:lnTo>
                  <a:lnTo>
                    <a:pt x="368852" y="1403732"/>
                  </a:lnTo>
                  <a:lnTo>
                    <a:pt x="0" y="1403732"/>
                  </a:lnTo>
                  <a:close/>
                </a:path>
              </a:pathLst>
            </a:custGeom>
            <a:solidFill>
              <a:srgbClr val="F2F4F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68852" cy="14227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39602" y="332386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210 국민체조" panose="020B0600000101010101" charset="-127"/>
                <a:ea typeface="210 국민체조" panose="020B0600000101010101" charset="-127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59203" y="444483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210 국민체조" panose="020B0600000101010101" charset="-127"/>
                <a:ea typeface="210 국민체조" panose="020B0600000101010101" charset="-127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59203" y="5625939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210 국민체조" panose="020B0600000101010101" charset="-127"/>
                <a:ea typeface="210 국민체조" panose="020B0600000101010101" charset="-127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339602" y="67710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210 국민체조" panose="020B0600000101010101" charset="-127"/>
                <a:ea typeface="210 국민체조" panose="020B0600000101010101" charset="-127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03238" y="3428920"/>
            <a:ext cx="579050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 err="1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프로젝트</a:t>
            </a:r>
            <a:r>
              <a:rPr lang="en-US" sz="2524" spc="247" dirty="0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524" spc="247" dirty="0" err="1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개요</a:t>
            </a:r>
            <a:endParaRPr lang="en-US" sz="2524" spc="247" dirty="0">
              <a:solidFill>
                <a:srgbClr val="8DDFA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03238" y="4549890"/>
            <a:ext cx="607662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진행 과정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03238" y="5730990"/>
            <a:ext cx="579050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주요 기능 소개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03238" y="6876130"/>
            <a:ext cx="5790503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프로젝트 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888958" y="7369342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99042" y="1028700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0"/>
                </a:moveTo>
                <a:lnTo>
                  <a:pt x="3777916" y="0"/>
                </a:lnTo>
                <a:lnTo>
                  <a:pt x="3777916" y="1888958"/>
                </a:lnTo>
                <a:lnTo>
                  <a:pt x="0" y="18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30954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15416" y="2359914"/>
            <a:ext cx="13825256" cy="214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88"/>
              </a:lnSpc>
            </a:pPr>
            <a:r>
              <a:rPr lang="en-US" sz="12491">
                <a:solidFill>
                  <a:srgbClr val="00BE52"/>
                </a:solidFill>
                <a:latin typeface="210 밀레니얼"/>
                <a:ea typeface="210 밀레니얼"/>
              </a:rPr>
              <a:t>4.후기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61407" y="8547936"/>
            <a:ext cx="7965187" cy="44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>
                <a:solidFill>
                  <a:srgbClr val="FFFFFF"/>
                </a:solidFill>
                <a:ea typeface="210 국민체조"/>
              </a:rPr>
              <a:t>장난꾸러기</a:t>
            </a:r>
            <a:r>
              <a:rPr lang="en-US" sz="2494">
                <a:solidFill>
                  <a:srgbClr val="8DDFAF"/>
                </a:solidFill>
                <a:ea typeface="210 국민체조"/>
              </a:rPr>
              <a:t>자바</a:t>
            </a:r>
            <a:r>
              <a:rPr lang="en-US" sz="2494">
                <a:solidFill>
                  <a:srgbClr val="FFFFFF"/>
                </a:solidFill>
                <a:ea typeface="210 국민체조"/>
              </a:rPr>
              <a:t>꾸러기</a:t>
            </a:r>
            <a:r>
              <a:rPr lang="en-US" sz="2494">
                <a:solidFill>
                  <a:srgbClr val="8DDFAF"/>
                </a:solidFill>
                <a:ea typeface="210 국민체조"/>
              </a:rPr>
              <a:t>스프링</a:t>
            </a:r>
            <a:r>
              <a:rPr lang="en-US" sz="2494">
                <a:solidFill>
                  <a:srgbClr val="FFFFFF"/>
                </a:solidFill>
                <a:ea typeface="210 국민체조"/>
              </a:rPr>
              <a:t>꾸러기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2804" y="467217"/>
            <a:ext cx="3498864" cy="33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1894" dirty="0">
                <a:solidFill>
                  <a:srgbClr val="FFFFFF"/>
                </a:solidFill>
                <a:latin typeface="210 디딤고딕"/>
                <a:ea typeface="210 디딤고딕"/>
              </a:rPr>
              <a:t>SSAFY 1학기 </a:t>
            </a:r>
            <a:r>
              <a:rPr lang="en-US" sz="1894" dirty="0" err="1">
                <a:solidFill>
                  <a:srgbClr val="FFFFFF"/>
                </a:solidFill>
                <a:latin typeface="210 디딤고딕"/>
                <a:ea typeface="210 디딤고딕"/>
              </a:rPr>
              <a:t>최종</a:t>
            </a:r>
            <a:r>
              <a:rPr lang="en-US" sz="1894" dirty="0">
                <a:solidFill>
                  <a:srgbClr val="FFFFFF"/>
                </a:solidFill>
                <a:latin typeface="210 디딤고딕"/>
                <a:ea typeface="210 디딤고딕"/>
              </a:rPr>
              <a:t> </a:t>
            </a:r>
            <a:r>
              <a:rPr lang="en-US" sz="1894" dirty="0" err="1">
                <a:solidFill>
                  <a:srgbClr val="FFFFFF"/>
                </a:solidFill>
                <a:latin typeface="210 디딤고딕"/>
                <a:ea typeface="210 디딤고딕"/>
              </a:rPr>
              <a:t>관통</a:t>
            </a:r>
            <a:r>
              <a:rPr lang="en-US" sz="1894" dirty="0">
                <a:solidFill>
                  <a:srgbClr val="FFFFFF"/>
                </a:solidFill>
                <a:latin typeface="210 디딤고딕"/>
                <a:ea typeface="210 디딤고딕"/>
              </a:rPr>
              <a:t> </a:t>
            </a:r>
            <a:r>
              <a:rPr lang="en-US" sz="1894" dirty="0" err="1">
                <a:solidFill>
                  <a:srgbClr val="FFFFFF"/>
                </a:solidFill>
                <a:latin typeface="210 디딤고딕"/>
                <a:ea typeface="210 디딤고딕"/>
              </a:rPr>
              <a:t>프로젝트</a:t>
            </a:r>
            <a:endParaRPr lang="en-US" sz="1894" dirty="0">
              <a:solidFill>
                <a:srgbClr val="FFFFFF"/>
              </a:solidFill>
              <a:latin typeface="210 디딤고딕"/>
              <a:ea typeface="210 디딤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61407" y="9191625"/>
            <a:ext cx="7965187" cy="44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>
                <a:solidFill>
                  <a:srgbClr val="FFFFFF"/>
                </a:solidFill>
                <a:ea typeface="210 국민체조"/>
              </a:rPr>
              <a:t>권정훈 김도형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20/22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27886" y="0"/>
            <a:ext cx="9460114" cy="10287000"/>
          </a:xfrm>
          <a:prstGeom prst="rect">
            <a:avLst/>
          </a:prstGeom>
          <a:solidFill>
            <a:srgbClr val="191919"/>
          </a:solidFill>
        </p:spPr>
      </p:sp>
      <p:sp>
        <p:nvSpPr>
          <p:cNvPr id="3" name="Freeform 3"/>
          <p:cNvSpPr/>
          <p:nvPr/>
        </p:nvSpPr>
        <p:spPr>
          <a:xfrm>
            <a:off x="15225191" y="216491"/>
            <a:ext cx="4068218" cy="5155575"/>
          </a:xfrm>
          <a:custGeom>
            <a:avLst/>
            <a:gdLst/>
            <a:ahLst/>
            <a:cxnLst/>
            <a:rect l="l" t="t" r="r" b="b"/>
            <a:pathLst>
              <a:path w="4068218" h="5155575">
                <a:moveTo>
                  <a:pt x="0" y="0"/>
                </a:moveTo>
                <a:lnTo>
                  <a:pt x="4068218" y="0"/>
                </a:lnTo>
                <a:lnTo>
                  <a:pt x="4068218" y="5155576"/>
                </a:lnTo>
                <a:lnTo>
                  <a:pt x="0" y="5155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625502" y="5143500"/>
            <a:ext cx="4564347" cy="9581645"/>
          </a:xfrm>
          <a:custGeom>
            <a:avLst/>
            <a:gdLst/>
            <a:ahLst/>
            <a:cxnLst/>
            <a:rect l="l" t="t" r="r" b="b"/>
            <a:pathLst>
              <a:path w="4564347" h="9581645">
                <a:moveTo>
                  <a:pt x="4564347" y="0"/>
                </a:moveTo>
                <a:lnTo>
                  <a:pt x="0" y="0"/>
                </a:lnTo>
                <a:lnTo>
                  <a:pt x="0" y="9581645"/>
                </a:lnTo>
                <a:lnTo>
                  <a:pt x="4564347" y="9581645"/>
                </a:lnTo>
                <a:lnTo>
                  <a:pt x="45643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2245447" y="1385888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89095" y="1028700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-1888958" y="427121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9130749" y="5091041"/>
            <a:ext cx="20620" cy="3668647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245447" y="1782216"/>
            <a:ext cx="7074568" cy="902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8"/>
              </a:lnSpc>
            </a:pPr>
            <a:r>
              <a:rPr lang="en-US" sz="6311" spc="-63">
                <a:solidFill>
                  <a:srgbClr val="00BE52"/>
                </a:solidFill>
                <a:ea typeface="210 밀레니얼"/>
              </a:rPr>
              <a:t>프로젝트 후기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31609" y="5374323"/>
            <a:ext cx="4104915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3"/>
              </a:lnSpc>
            </a:pP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초기에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어느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정도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기획과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구상을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마쳤다고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생각했는데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,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직접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코드를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작성하면서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기획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단계에서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생각보다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좀 더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구체적으로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명확한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가이드라인을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세워야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한다는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점을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깨달았습니다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.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다음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프로젝트부터는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피그마와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같은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툴을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활용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해야겠다고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다짐했습니다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. 1학기를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마치며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성장했음을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느끼는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동시에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아쉬움도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남지만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앞으로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더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성장하는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개발자가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되도록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노력하겠습니다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75830" y="5372066"/>
            <a:ext cx="4183924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93"/>
              </a:lnSpc>
            </a:pP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직접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웹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페이지를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만들어보면서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수업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때 왜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저렇게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해야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하는지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이해하지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못했던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부분들을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깨달을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수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있었습니다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.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머릿속으로는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이렇게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하면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되겠다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싶었던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쉬워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보이는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기능들이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생각보다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쉽게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구현되지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않아서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어려움이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있었지만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,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기능을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하나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하나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구현할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때마다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다양한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에러를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접해보면서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디버깅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하는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방법도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어느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정도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익힐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수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있는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 smtClean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뜻깊은</a:t>
            </a:r>
            <a:r>
              <a:rPr lang="en-US" sz="1892" dirty="0" smtClean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1892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시간이었습니다</a:t>
            </a:r>
            <a:r>
              <a:rPr lang="en-US" sz="1892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321/22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444" y="3196576"/>
            <a:ext cx="1870724" cy="18707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145" y="3154772"/>
            <a:ext cx="1936269" cy="19362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88958" y="727911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0"/>
                </a:moveTo>
                <a:lnTo>
                  <a:pt x="3777916" y="0"/>
                </a:lnTo>
                <a:lnTo>
                  <a:pt x="3777916" y="1888957"/>
                </a:lnTo>
                <a:lnTo>
                  <a:pt x="0" y="18889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6399042" y="7369342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30954" y="1028700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31372" y="3706170"/>
            <a:ext cx="13825256" cy="2130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88"/>
              </a:lnSpc>
            </a:pPr>
            <a:r>
              <a:rPr lang="en-US" sz="12491">
                <a:solidFill>
                  <a:srgbClr val="00BE52"/>
                </a:solidFill>
                <a:latin typeface="Anton Italics"/>
              </a:rPr>
              <a:t>THANK YOU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22/22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888958" y="7369342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99042" y="1028700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0"/>
                </a:moveTo>
                <a:lnTo>
                  <a:pt x="3777916" y="0"/>
                </a:lnTo>
                <a:lnTo>
                  <a:pt x="3777916" y="1888958"/>
                </a:lnTo>
                <a:lnTo>
                  <a:pt x="0" y="18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30954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15416" y="2359914"/>
            <a:ext cx="13825256" cy="214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88"/>
              </a:lnSpc>
            </a:pPr>
            <a:r>
              <a:rPr lang="en-US" sz="12491" dirty="0">
                <a:solidFill>
                  <a:srgbClr val="00BE52"/>
                </a:solidFill>
                <a:latin typeface="210 밀레니얼"/>
                <a:ea typeface="210 밀레니얼"/>
              </a:rPr>
              <a:t>1.프로젝트 </a:t>
            </a:r>
            <a:r>
              <a:rPr lang="en-US" sz="12491" dirty="0" err="1">
                <a:solidFill>
                  <a:srgbClr val="00BE52"/>
                </a:solidFill>
                <a:latin typeface="210 밀레니얼"/>
                <a:ea typeface="210 밀레니얼"/>
              </a:rPr>
              <a:t>개요</a:t>
            </a:r>
            <a:endParaRPr lang="en-US" sz="12491" dirty="0">
              <a:solidFill>
                <a:srgbClr val="00BE52"/>
              </a:solidFill>
              <a:latin typeface="210 밀레니얼"/>
              <a:ea typeface="210 밀레니얼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161407" y="8547936"/>
            <a:ext cx="79651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장난꾸러기</a:t>
            </a:r>
            <a:r>
              <a:rPr lang="en-US" sz="2494" dirty="0" err="1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자바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꾸러기</a:t>
            </a:r>
            <a:r>
              <a:rPr lang="en-US" sz="2494" dirty="0" err="1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스프링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꾸러기</a:t>
            </a:r>
            <a:endParaRPr lang="en-US" sz="2494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2804" y="467217"/>
            <a:ext cx="3498864" cy="33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1894">
                <a:solidFill>
                  <a:srgbClr val="FFFFFF"/>
                </a:solidFill>
                <a:latin typeface="210 디딤고딕"/>
                <a:ea typeface="210 디딤고딕"/>
              </a:rPr>
              <a:t>SSAFY 1학기 최종 관통 프로젝트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45451" y="4461973"/>
            <a:ext cx="7965187" cy="413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기획</a:t>
            </a:r>
            <a:r>
              <a:rPr lang="en-US" sz="2494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배경</a:t>
            </a:r>
            <a:r>
              <a:rPr lang="en-US" sz="2494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및 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목표</a:t>
            </a:r>
            <a:endParaRPr lang="en-US" sz="2494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61407" y="9191625"/>
            <a:ext cx="79651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권정훈</a:t>
            </a:r>
            <a:r>
              <a:rPr lang="en-US" sz="2494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김도형</a:t>
            </a:r>
            <a:endParaRPr lang="en-US" sz="2494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3/22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415089" y="8276392"/>
            <a:ext cx="18703089" cy="2010608"/>
          </a:xfrm>
          <a:prstGeom prst="rect">
            <a:avLst/>
          </a:prstGeom>
          <a:solidFill>
            <a:srgbClr val="8DDFAF"/>
          </a:solidFill>
        </p:spPr>
      </p:sp>
      <p:sp>
        <p:nvSpPr>
          <p:cNvPr id="4" name="Freeform 4"/>
          <p:cNvSpPr/>
          <p:nvPr/>
        </p:nvSpPr>
        <p:spPr>
          <a:xfrm>
            <a:off x="11818004" y="8470646"/>
            <a:ext cx="5020687" cy="991586"/>
          </a:xfrm>
          <a:custGeom>
            <a:avLst/>
            <a:gdLst/>
            <a:ahLst/>
            <a:cxnLst/>
            <a:rect l="l" t="t" r="r" b="b"/>
            <a:pathLst>
              <a:path w="5020687" h="991586">
                <a:moveTo>
                  <a:pt x="0" y="0"/>
                </a:moveTo>
                <a:lnTo>
                  <a:pt x="5020687" y="0"/>
                </a:lnTo>
                <a:lnTo>
                  <a:pt x="5020687" y="991586"/>
                </a:lnTo>
                <a:lnTo>
                  <a:pt x="0" y="991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399042" y="-831683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869030" y="1408270"/>
            <a:ext cx="9285244" cy="7455040"/>
            <a:chOff x="0" y="0"/>
            <a:chExt cx="7467600" cy="59956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t="-9356" b="-9356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455895"/>
            <a:ext cx="6679113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ea typeface="210 밀레니얼"/>
              </a:rPr>
              <a:t>기획 배경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36455" y="5580995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3886350"/>
            <a:ext cx="727308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8"/>
              </a:lnSpc>
            </a:pP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아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오늘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하체하는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 smtClean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날이네</a:t>
            </a:r>
            <a:r>
              <a:rPr lang="en-US" sz="2800" dirty="0" smtClean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?</a:t>
            </a:r>
            <a:endParaRPr lang="en-US" sz="2800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just">
              <a:lnSpc>
                <a:spcPts val="2968"/>
              </a:lnSpc>
            </a:pPr>
            <a:endParaRPr lang="en-US" sz="2800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  <a:p>
            <a:pPr algn="just">
              <a:lnSpc>
                <a:spcPts val="2968"/>
              </a:lnSpc>
            </a:pP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무슨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운동이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있지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?</a:t>
            </a:r>
            <a:endParaRPr lang="en-US" sz="2800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4/22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415089" y="8276392"/>
            <a:ext cx="18703089" cy="2010608"/>
          </a:xfrm>
          <a:prstGeom prst="rect">
            <a:avLst/>
          </a:prstGeom>
          <a:solidFill>
            <a:srgbClr val="8DDFAF"/>
          </a:solidFill>
        </p:spPr>
      </p:sp>
      <p:sp>
        <p:nvSpPr>
          <p:cNvPr id="4" name="Freeform 4"/>
          <p:cNvSpPr/>
          <p:nvPr/>
        </p:nvSpPr>
        <p:spPr>
          <a:xfrm>
            <a:off x="11818004" y="8470646"/>
            <a:ext cx="5020687" cy="991586"/>
          </a:xfrm>
          <a:custGeom>
            <a:avLst/>
            <a:gdLst/>
            <a:ahLst/>
            <a:cxnLst/>
            <a:rect l="l" t="t" r="r" b="b"/>
            <a:pathLst>
              <a:path w="5020687" h="991586">
                <a:moveTo>
                  <a:pt x="0" y="0"/>
                </a:moveTo>
                <a:lnTo>
                  <a:pt x="5020687" y="0"/>
                </a:lnTo>
                <a:lnTo>
                  <a:pt x="5020687" y="991586"/>
                </a:lnTo>
                <a:lnTo>
                  <a:pt x="0" y="991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6399042" y="-831683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869030" y="1408270"/>
            <a:ext cx="9285244" cy="7455040"/>
            <a:chOff x="0" y="0"/>
            <a:chExt cx="7467600" cy="59956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t="-4844" b="-24725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36455" y="5580995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1455895"/>
            <a:ext cx="6679113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ea typeface="210 밀레니얼"/>
              </a:rPr>
              <a:t>목표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155177"/>
            <a:ext cx="7273089" cy="383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8"/>
              </a:lnSpc>
            </a:pP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바쁜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현대인들을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위한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“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인공지능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운동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추천</a:t>
            </a:r>
            <a:r>
              <a:rPr lang="en-US" sz="2800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”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5/22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888958" y="7369342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1888958"/>
                </a:moveTo>
                <a:lnTo>
                  <a:pt x="3777916" y="1888958"/>
                </a:lnTo>
                <a:lnTo>
                  <a:pt x="3777916" y="0"/>
                </a:lnTo>
                <a:lnTo>
                  <a:pt x="0" y="0"/>
                </a:lnTo>
                <a:lnTo>
                  <a:pt x="0" y="18889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99042" y="1028700"/>
            <a:ext cx="3777916" cy="1888958"/>
          </a:xfrm>
          <a:custGeom>
            <a:avLst/>
            <a:gdLst/>
            <a:ahLst/>
            <a:cxnLst/>
            <a:rect l="l" t="t" r="r" b="b"/>
            <a:pathLst>
              <a:path w="3777916" h="1888958">
                <a:moveTo>
                  <a:pt x="0" y="0"/>
                </a:moveTo>
                <a:lnTo>
                  <a:pt x="3777916" y="0"/>
                </a:lnTo>
                <a:lnTo>
                  <a:pt x="3777916" y="1888958"/>
                </a:lnTo>
                <a:lnTo>
                  <a:pt x="0" y="1888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830954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15416" y="2359914"/>
            <a:ext cx="13825256" cy="2140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88"/>
              </a:lnSpc>
            </a:pPr>
            <a:r>
              <a:rPr lang="en-US" sz="12491">
                <a:solidFill>
                  <a:srgbClr val="00BE52"/>
                </a:solidFill>
                <a:latin typeface="210 밀레니얼"/>
                <a:ea typeface="210 밀레니얼"/>
              </a:rPr>
              <a:t>2.진행 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61407" y="8547936"/>
            <a:ext cx="79651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장난꾸러기</a:t>
            </a:r>
            <a:r>
              <a:rPr lang="en-US" sz="2494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자바</a:t>
            </a:r>
            <a:r>
              <a:rPr lang="en-US" sz="2494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꾸러기</a:t>
            </a:r>
            <a:r>
              <a:rPr lang="en-US" sz="2494">
                <a:solidFill>
                  <a:srgbClr val="8DDFAF"/>
                </a:solidFill>
                <a:latin typeface="210 국민체조" panose="020B0600000101010101" charset="-127"/>
                <a:ea typeface="210 국민체조" panose="020B0600000101010101" charset="-127"/>
              </a:rPr>
              <a:t>스프링</a:t>
            </a:r>
            <a:r>
              <a:rPr lang="en-US" sz="2494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꾸러기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2804" y="467217"/>
            <a:ext cx="3498864" cy="332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2"/>
              </a:lnSpc>
            </a:pPr>
            <a:r>
              <a:rPr lang="en-US" sz="1894">
                <a:solidFill>
                  <a:srgbClr val="FFFFFF"/>
                </a:solidFill>
                <a:latin typeface="210 디딤고딕"/>
                <a:ea typeface="210 디딤고딕"/>
              </a:rPr>
              <a:t>SSAFY 1학기 최종 관통 프로젝트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945451" y="4461973"/>
            <a:ext cx="79651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프로젝트</a:t>
            </a:r>
            <a:r>
              <a:rPr lang="en-US" sz="2494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계획</a:t>
            </a:r>
            <a:r>
              <a:rPr lang="en-US" sz="2494" dirty="0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 및 DB </a:t>
            </a:r>
            <a:r>
              <a:rPr lang="en-US" sz="2494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설계</a:t>
            </a:r>
            <a:endParaRPr lang="en-US" sz="2494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61407" y="9191625"/>
            <a:ext cx="7965187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2"/>
              </a:lnSpc>
            </a:pPr>
            <a:r>
              <a:rPr lang="en-US" sz="2494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권정훈 김도형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6/22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05294" y="2797256"/>
            <a:ext cx="1317365" cy="1317365"/>
          </a:xfrm>
          <a:custGeom>
            <a:avLst/>
            <a:gdLst/>
            <a:ahLst/>
            <a:cxnLst/>
            <a:rect l="l" t="t" r="r" b="b"/>
            <a:pathLst>
              <a:path w="1317365" h="1317365">
                <a:moveTo>
                  <a:pt x="0" y="0"/>
                </a:moveTo>
                <a:lnTo>
                  <a:pt x="1317366" y="0"/>
                </a:lnTo>
                <a:lnTo>
                  <a:pt x="1317366" y="1317365"/>
                </a:lnTo>
                <a:lnTo>
                  <a:pt x="0" y="131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60625" y="3152587"/>
            <a:ext cx="606703" cy="606703"/>
          </a:xfrm>
          <a:custGeom>
            <a:avLst/>
            <a:gdLst/>
            <a:ahLst/>
            <a:cxnLst/>
            <a:rect l="l" t="t" r="r" b="b"/>
            <a:pathLst>
              <a:path w="606703" h="606703">
                <a:moveTo>
                  <a:pt x="0" y="0"/>
                </a:moveTo>
                <a:lnTo>
                  <a:pt x="606704" y="0"/>
                </a:lnTo>
                <a:lnTo>
                  <a:pt x="606704" y="606703"/>
                </a:lnTo>
                <a:lnTo>
                  <a:pt x="0" y="606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68706" y="2797256"/>
            <a:ext cx="1317365" cy="1317365"/>
          </a:xfrm>
          <a:custGeom>
            <a:avLst/>
            <a:gdLst/>
            <a:ahLst/>
            <a:cxnLst/>
            <a:rect l="l" t="t" r="r" b="b"/>
            <a:pathLst>
              <a:path w="1317365" h="1317365">
                <a:moveTo>
                  <a:pt x="0" y="0"/>
                </a:moveTo>
                <a:lnTo>
                  <a:pt x="1317365" y="0"/>
                </a:lnTo>
                <a:lnTo>
                  <a:pt x="1317365" y="1317365"/>
                </a:lnTo>
                <a:lnTo>
                  <a:pt x="0" y="131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95529" y="2797256"/>
            <a:ext cx="1317365" cy="1317365"/>
          </a:xfrm>
          <a:custGeom>
            <a:avLst/>
            <a:gdLst/>
            <a:ahLst/>
            <a:cxnLst/>
            <a:rect l="l" t="t" r="r" b="b"/>
            <a:pathLst>
              <a:path w="1317365" h="1317365">
                <a:moveTo>
                  <a:pt x="0" y="0"/>
                </a:moveTo>
                <a:lnTo>
                  <a:pt x="1317365" y="0"/>
                </a:lnTo>
                <a:lnTo>
                  <a:pt x="1317365" y="1317365"/>
                </a:lnTo>
                <a:lnTo>
                  <a:pt x="0" y="13173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32117" y="2797256"/>
            <a:ext cx="1317365" cy="1317365"/>
          </a:xfrm>
          <a:custGeom>
            <a:avLst/>
            <a:gdLst/>
            <a:ahLst/>
            <a:cxnLst/>
            <a:rect l="l" t="t" r="r" b="b"/>
            <a:pathLst>
              <a:path w="1317365" h="1317365">
                <a:moveTo>
                  <a:pt x="0" y="0"/>
                </a:moveTo>
                <a:lnTo>
                  <a:pt x="1317366" y="0"/>
                </a:lnTo>
                <a:lnTo>
                  <a:pt x="1317366" y="1317365"/>
                </a:lnTo>
                <a:lnTo>
                  <a:pt x="0" y="1317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777323" y="3331662"/>
            <a:ext cx="1242760" cy="248552"/>
          </a:xfrm>
          <a:custGeom>
            <a:avLst/>
            <a:gdLst/>
            <a:ahLst/>
            <a:cxnLst/>
            <a:rect l="l" t="t" r="r" b="b"/>
            <a:pathLst>
              <a:path w="1242760" h="248552">
                <a:moveTo>
                  <a:pt x="0" y="0"/>
                </a:moveTo>
                <a:lnTo>
                  <a:pt x="1242760" y="0"/>
                </a:lnTo>
                <a:lnTo>
                  <a:pt x="1242760" y="248552"/>
                </a:lnTo>
                <a:lnTo>
                  <a:pt x="0" y="248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69230" y="3331662"/>
            <a:ext cx="1242760" cy="248552"/>
          </a:xfrm>
          <a:custGeom>
            <a:avLst/>
            <a:gdLst/>
            <a:ahLst/>
            <a:cxnLst/>
            <a:rect l="l" t="t" r="r" b="b"/>
            <a:pathLst>
              <a:path w="1242760" h="248552">
                <a:moveTo>
                  <a:pt x="0" y="0"/>
                </a:moveTo>
                <a:lnTo>
                  <a:pt x="1242760" y="0"/>
                </a:lnTo>
                <a:lnTo>
                  <a:pt x="1242760" y="248552"/>
                </a:lnTo>
                <a:lnTo>
                  <a:pt x="0" y="248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161138" y="3331662"/>
            <a:ext cx="1242760" cy="248552"/>
          </a:xfrm>
          <a:custGeom>
            <a:avLst/>
            <a:gdLst/>
            <a:ahLst/>
            <a:cxnLst/>
            <a:rect l="l" t="t" r="r" b="b"/>
            <a:pathLst>
              <a:path w="1242760" h="248552">
                <a:moveTo>
                  <a:pt x="0" y="0"/>
                </a:moveTo>
                <a:lnTo>
                  <a:pt x="1242760" y="0"/>
                </a:lnTo>
                <a:lnTo>
                  <a:pt x="1242760" y="248552"/>
                </a:lnTo>
                <a:lnTo>
                  <a:pt x="0" y="248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746877" y="7433722"/>
            <a:ext cx="1242760" cy="248552"/>
          </a:xfrm>
          <a:custGeom>
            <a:avLst/>
            <a:gdLst/>
            <a:ahLst/>
            <a:cxnLst/>
            <a:rect l="l" t="t" r="r" b="b"/>
            <a:pathLst>
              <a:path w="1242760" h="248552">
                <a:moveTo>
                  <a:pt x="0" y="0"/>
                </a:moveTo>
                <a:lnTo>
                  <a:pt x="1242760" y="0"/>
                </a:lnTo>
                <a:lnTo>
                  <a:pt x="1242760" y="248552"/>
                </a:lnTo>
                <a:lnTo>
                  <a:pt x="0" y="248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342245" y="6899315"/>
            <a:ext cx="1317365" cy="1317365"/>
          </a:xfrm>
          <a:custGeom>
            <a:avLst/>
            <a:gdLst/>
            <a:ahLst/>
            <a:cxnLst/>
            <a:rect l="l" t="t" r="r" b="b"/>
            <a:pathLst>
              <a:path w="1317365" h="1317365">
                <a:moveTo>
                  <a:pt x="0" y="0"/>
                </a:moveTo>
                <a:lnTo>
                  <a:pt x="1317365" y="0"/>
                </a:lnTo>
                <a:lnTo>
                  <a:pt x="1317365" y="1317366"/>
                </a:lnTo>
                <a:lnTo>
                  <a:pt x="0" y="1317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669068" y="6899315"/>
            <a:ext cx="1317365" cy="1317365"/>
          </a:xfrm>
          <a:custGeom>
            <a:avLst/>
            <a:gdLst/>
            <a:ahLst/>
            <a:cxnLst/>
            <a:rect l="l" t="t" r="r" b="b"/>
            <a:pathLst>
              <a:path w="1317365" h="1317365">
                <a:moveTo>
                  <a:pt x="0" y="0"/>
                </a:moveTo>
                <a:lnTo>
                  <a:pt x="1317365" y="0"/>
                </a:lnTo>
                <a:lnTo>
                  <a:pt x="1317365" y="1317366"/>
                </a:lnTo>
                <a:lnTo>
                  <a:pt x="0" y="1317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505656" y="6899315"/>
            <a:ext cx="1317365" cy="1317365"/>
          </a:xfrm>
          <a:custGeom>
            <a:avLst/>
            <a:gdLst/>
            <a:ahLst/>
            <a:cxnLst/>
            <a:rect l="l" t="t" r="r" b="b"/>
            <a:pathLst>
              <a:path w="1317365" h="1317365">
                <a:moveTo>
                  <a:pt x="0" y="0"/>
                </a:moveTo>
                <a:lnTo>
                  <a:pt x="1317366" y="0"/>
                </a:lnTo>
                <a:lnTo>
                  <a:pt x="1317366" y="1317366"/>
                </a:lnTo>
                <a:lnTo>
                  <a:pt x="0" y="1317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832479" y="6899315"/>
            <a:ext cx="1317365" cy="1317365"/>
          </a:xfrm>
          <a:custGeom>
            <a:avLst/>
            <a:gdLst/>
            <a:ahLst/>
            <a:cxnLst/>
            <a:rect l="l" t="t" r="r" b="b"/>
            <a:pathLst>
              <a:path w="1317365" h="1317365">
                <a:moveTo>
                  <a:pt x="0" y="0"/>
                </a:moveTo>
                <a:lnTo>
                  <a:pt x="1317366" y="0"/>
                </a:lnTo>
                <a:lnTo>
                  <a:pt x="1317366" y="1317366"/>
                </a:lnTo>
                <a:lnTo>
                  <a:pt x="0" y="1317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76823" y="7243659"/>
            <a:ext cx="628678" cy="628678"/>
          </a:xfrm>
          <a:custGeom>
            <a:avLst/>
            <a:gdLst/>
            <a:ahLst/>
            <a:cxnLst/>
            <a:rect l="l" t="t" r="r" b="b"/>
            <a:pathLst>
              <a:path w="628678" h="628678">
                <a:moveTo>
                  <a:pt x="0" y="0"/>
                </a:moveTo>
                <a:lnTo>
                  <a:pt x="628678" y="0"/>
                </a:lnTo>
                <a:lnTo>
                  <a:pt x="628678" y="628678"/>
                </a:lnTo>
                <a:lnTo>
                  <a:pt x="0" y="6286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942769" y="7433722"/>
            <a:ext cx="1242760" cy="248552"/>
          </a:xfrm>
          <a:custGeom>
            <a:avLst/>
            <a:gdLst/>
            <a:ahLst/>
            <a:cxnLst/>
            <a:rect l="l" t="t" r="r" b="b"/>
            <a:pathLst>
              <a:path w="1242760" h="248552">
                <a:moveTo>
                  <a:pt x="0" y="0"/>
                </a:moveTo>
                <a:lnTo>
                  <a:pt x="1242760" y="0"/>
                </a:lnTo>
                <a:lnTo>
                  <a:pt x="1242760" y="248552"/>
                </a:lnTo>
                <a:lnTo>
                  <a:pt x="0" y="248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134677" y="7433722"/>
            <a:ext cx="1242760" cy="248552"/>
          </a:xfrm>
          <a:custGeom>
            <a:avLst/>
            <a:gdLst/>
            <a:ahLst/>
            <a:cxnLst/>
            <a:rect l="l" t="t" r="r" b="b"/>
            <a:pathLst>
              <a:path w="1242760" h="248552">
                <a:moveTo>
                  <a:pt x="0" y="0"/>
                </a:moveTo>
                <a:lnTo>
                  <a:pt x="1242760" y="0"/>
                </a:lnTo>
                <a:lnTo>
                  <a:pt x="1242760" y="248552"/>
                </a:lnTo>
                <a:lnTo>
                  <a:pt x="0" y="248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26584" y="7433722"/>
            <a:ext cx="1242760" cy="248552"/>
          </a:xfrm>
          <a:custGeom>
            <a:avLst/>
            <a:gdLst/>
            <a:ahLst/>
            <a:cxnLst/>
            <a:rect l="l" t="t" r="r" b="b"/>
            <a:pathLst>
              <a:path w="1242760" h="248552">
                <a:moveTo>
                  <a:pt x="0" y="0"/>
                </a:moveTo>
                <a:lnTo>
                  <a:pt x="1242760" y="0"/>
                </a:lnTo>
                <a:lnTo>
                  <a:pt x="1242760" y="248552"/>
                </a:lnTo>
                <a:lnTo>
                  <a:pt x="0" y="248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652314" y="7209964"/>
            <a:ext cx="697227" cy="760957"/>
          </a:xfrm>
          <a:custGeom>
            <a:avLst/>
            <a:gdLst/>
            <a:ahLst/>
            <a:cxnLst/>
            <a:rect l="l" t="t" r="r" b="b"/>
            <a:pathLst>
              <a:path w="697227" h="760957">
                <a:moveTo>
                  <a:pt x="0" y="0"/>
                </a:moveTo>
                <a:lnTo>
                  <a:pt x="697227" y="0"/>
                </a:lnTo>
                <a:lnTo>
                  <a:pt x="697227" y="760957"/>
                </a:lnTo>
                <a:lnTo>
                  <a:pt x="0" y="76095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735829" y="7134255"/>
            <a:ext cx="857021" cy="836666"/>
          </a:xfrm>
          <a:custGeom>
            <a:avLst/>
            <a:gdLst/>
            <a:ahLst/>
            <a:cxnLst/>
            <a:rect l="l" t="t" r="r" b="b"/>
            <a:pathLst>
              <a:path w="857021" h="836666">
                <a:moveTo>
                  <a:pt x="0" y="0"/>
                </a:moveTo>
                <a:lnTo>
                  <a:pt x="857020" y="0"/>
                </a:lnTo>
                <a:lnTo>
                  <a:pt x="857020" y="836666"/>
                </a:lnTo>
                <a:lnTo>
                  <a:pt x="0" y="83666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603172" y="3074143"/>
            <a:ext cx="775509" cy="697958"/>
          </a:xfrm>
          <a:custGeom>
            <a:avLst/>
            <a:gdLst/>
            <a:ahLst/>
            <a:cxnLst/>
            <a:rect l="l" t="t" r="r" b="b"/>
            <a:pathLst>
              <a:path w="775509" h="697958">
                <a:moveTo>
                  <a:pt x="0" y="0"/>
                </a:moveTo>
                <a:lnTo>
                  <a:pt x="775508" y="0"/>
                </a:lnTo>
                <a:lnTo>
                  <a:pt x="775508" y="697958"/>
                </a:lnTo>
                <a:lnTo>
                  <a:pt x="0" y="69795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048251" y="3082815"/>
            <a:ext cx="611921" cy="746245"/>
          </a:xfrm>
          <a:custGeom>
            <a:avLst/>
            <a:gdLst/>
            <a:ahLst/>
            <a:cxnLst/>
            <a:rect l="l" t="t" r="r" b="b"/>
            <a:pathLst>
              <a:path w="611921" h="746245">
                <a:moveTo>
                  <a:pt x="0" y="0"/>
                </a:moveTo>
                <a:lnTo>
                  <a:pt x="611921" y="0"/>
                </a:lnTo>
                <a:lnTo>
                  <a:pt x="611921" y="746246"/>
                </a:lnTo>
                <a:lnTo>
                  <a:pt x="0" y="74624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1858102" y="7180391"/>
            <a:ext cx="939297" cy="744393"/>
          </a:xfrm>
          <a:custGeom>
            <a:avLst/>
            <a:gdLst/>
            <a:ahLst/>
            <a:cxnLst/>
            <a:rect l="l" t="t" r="r" b="b"/>
            <a:pathLst>
              <a:path w="939297" h="744393">
                <a:moveTo>
                  <a:pt x="0" y="0"/>
                </a:moveTo>
                <a:lnTo>
                  <a:pt x="939297" y="0"/>
                </a:lnTo>
                <a:lnTo>
                  <a:pt x="939297" y="744393"/>
                </a:lnTo>
                <a:lnTo>
                  <a:pt x="0" y="74439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9823022" y="3082815"/>
            <a:ext cx="814456" cy="746245"/>
          </a:xfrm>
          <a:custGeom>
            <a:avLst/>
            <a:gdLst/>
            <a:ahLst/>
            <a:cxnLst/>
            <a:rect l="l" t="t" r="r" b="b"/>
            <a:pathLst>
              <a:path w="814456" h="746245">
                <a:moveTo>
                  <a:pt x="0" y="0"/>
                </a:moveTo>
                <a:lnTo>
                  <a:pt x="814456" y="0"/>
                </a:lnTo>
                <a:lnTo>
                  <a:pt x="814456" y="746246"/>
                </a:lnTo>
                <a:lnTo>
                  <a:pt x="0" y="74624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28700" y="1261574"/>
            <a:ext cx="6679113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 dirty="0" err="1">
                <a:solidFill>
                  <a:srgbClr val="00BE52"/>
                </a:solidFill>
                <a:ea typeface="210 밀레니얼"/>
              </a:rPr>
              <a:t>진행</a:t>
            </a:r>
            <a:r>
              <a:rPr lang="en-US" sz="5958" spc="-59" dirty="0">
                <a:solidFill>
                  <a:srgbClr val="00BE52"/>
                </a:solidFill>
                <a:ea typeface="210 밀레니얼"/>
              </a:rPr>
              <a:t> </a:t>
            </a:r>
            <a:r>
              <a:rPr lang="en-US" sz="5958" spc="-59" dirty="0" err="1">
                <a:solidFill>
                  <a:srgbClr val="00BE52"/>
                </a:solidFill>
                <a:ea typeface="210 밀레니얼"/>
              </a:rPr>
              <a:t>과정</a:t>
            </a:r>
            <a:r>
              <a:rPr lang="en-US" sz="5958" spc="-59" dirty="0">
                <a:solidFill>
                  <a:srgbClr val="00BE52"/>
                </a:solidFill>
                <a:ea typeface="210 밀레니얼"/>
              </a:rPr>
              <a:t> </a:t>
            </a:r>
            <a:r>
              <a:rPr lang="en-US" sz="5958" spc="-59" dirty="0" err="1">
                <a:solidFill>
                  <a:srgbClr val="00BE52"/>
                </a:solidFill>
                <a:ea typeface="210 밀레니얼"/>
              </a:rPr>
              <a:t>계획</a:t>
            </a:r>
            <a:endParaRPr lang="en-US" sz="5958" spc="-59" dirty="0">
              <a:solidFill>
                <a:srgbClr val="00BE52"/>
              </a:solidFill>
              <a:ea typeface="210 밀레니얼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2736054" y="4550390"/>
            <a:ext cx="2253583" cy="875433"/>
            <a:chOff x="0" y="-66675"/>
            <a:chExt cx="3004777" cy="1167245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66675"/>
              <a:ext cx="3004777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9"/>
                </a:lnSpc>
              </a:pPr>
              <a:r>
                <a:rPr lang="en-US" sz="2259" spc="45">
                  <a:solidFill>
                    <a:srgbClr val="F2C717"/>
                  </a:solidFill>
                  <a:latin typeface="210 국민체조" panose="020B0600000101010101" charset="-127"/>
                  <a:ea typeface="210 국민체조" panose="020B0600000101010101" charset="-127"/>
                </a:rPr>
                <a:t>1.프로젝트 기획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587608"/>
              <a:ext cx="3004777" cy="51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19"/>
                </a:lnSpc>
              </a:pPr>
              <a:endParaRPr>
                <a:latin typeface="210 국민체조" panose="020B0600000101010101" charset="-127"/>
                <a:ea typeface="210 국민체조" panose="020B0600000101010101" charset="-127"/>
              </a:endParaRPr>
            </a:p>
          </p:txBody>
        </p:sp>
      </p:grpSp>
      <p:sp>
        <p:nvSpPr>
          <p:cNvPr id="31" name="Freeform 31"/>
          <p:cNvSpPr/>
          <p:nvPr/>
        </p:nvSpPr>
        <p:spPr>
          <a:xfrm>
            <a:off x="16171909" y="1213949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5974309" y="4550390"/>
            <a:ext cx="2033233" cy="875433"/>
            <a:chOff x="0" y="-66675"/>
            <a:chExt cx="2710978" cy="1167245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66675"/>
              <a:ext cx="2710978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9"/>
                </a:lnSpc>
              </a:pPr>
              <a:r>
                <a:rPr lang="en-US" sz="2259" spc="45">
                  <a:solidFill>
                    <a:srgbClr val="F2C717"/>
                  </a:solidFill>
                  <a:latin typeface="210 국민체조" panose="020B0600000101010101" charset="-127"/>
                  <a:ea typeface="210 국민체조" panose="020B0600000101010101" charset="-127"/>
                </a:rPr>
                <a:t>2.아키텍처 설계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587608"/>
              <a:ext cx="2710978" cy="51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19"/>
                </a:lnSpc>
              </a:pPr>
              <a:endParaRPr>
                <a:latin typeface="210 국민체조" panose="020B0600000101010101" charset="-127"/>
                <a:ea typeface="210 국민체조" panose="020B0600000101010101" charset="-127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213633" y="4550390"/>
            <a:ext cx="2033233" cy="875433"/>
            <a:chOff x="0" y="-66675"/>
            <a:chExt cx="2710978" cy="1167245"/>
          </a:xfrm>
        </p:grpSpPr>
        <p:sp>
          <p:nvSpPr>
            <p:cNvPr id="36" name="TextBox 36"/>
            <p:cNvSpPr txBox="1"/>
            <p:nvPr/>
          </p:nvSpPr>
          <p:spPr>
            <a:xfrm>
              <a:off x="0" y="-66675"/>
              <a:ext cx="2710978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9"/>
                </a:lnSpc>
              </a:pPr>
              <a:r>
                <a:rPr lang="en-US" sz="2259" spc="45">
                  <a:solidFill>
                    <a:srgbClr val="F2C717"/>
                  </a:solidFill>
                  <a:latin typeface="210 국민체조" panose="020B0600000101010101" charset="-127"/>
                  <a:ea typeface="210 국민체조" panose="020B0600000101010101" charset="-127"/>
                </a:rPr>
                <a:t>3.기술스택 선택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587608"/>
              <a:ext cx="2710978" cy="51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19"/>
                </a:lnSpc>
              </a:pPr>
              <a:endParaRPr>
                <a:latin typeface="210 국민체조" panose="020B0600000101010101" charset="-127"/>
                <a:ea typeface="210 국민체조" panose="020B0600000101010101" charset="-127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708486" y="4550390"/>
            <a:ext cx="1304408" cy="875433"/>
            <a:chOff x="0" y="-66675"/>
            <a:chExt cx="1739211" cy="1167245"/>
          </a:xfrm>
        </p:grpSpPr>
        <p:sp>
          <p:nvSpPr>
            <p:cNvPr id="39" name="TextBox 39"/>
            <p:cNvSpPr txBox="1"/>
            <p:nvPr/>
          </p:nvSpPr>
          <p:spPr>
            <a:xfrm>
              <a:off x="0" y="-66675"/>
              <a:ext cx="1739211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9"/>
                </a:lnSpc>
              </a:pPr>
              <a:r>
                <a:rPr lang="en-US" sz="2259" spc="45">
                  <a:solidFill>
                    <a:srgbClr val="F2C717"/>
                  </a:solidFill>
                  <a:latin typeface="210 국민체조" panose="020B0600000101010101" charset="-127"/>
                  <a:ea typeface="210 국민체조" panose="020B0600000101010101" charset="-127"/>
                </a:rPr>
                <a:t>4.DB설계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587608"/>
              <a:ext cx="1739211" cy="51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19"/>
                </a:lnSpc>
              </a:pPr>
              <a:endParaRPr>
                <a:latin typeface="210 국민체조" panose="020B0600000101010101" charset="-127"/>
                <a:ea typeface="210 국민체조" panose="020B0600000101010101" charset="-127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074256" y="8652450"/>
            <a:ext cx="1953133" cy="875433"/>
            <a:chOff x="0" y="-66675"/>
            <a:chExt cx="2604177" cy="1167245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66675"/>
              <a:ext cx="2604177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9"/>
                </a:lnSpc>
              </a:pPr>
              <a:r>
                <a:rPr lang="en-US" sz="2259" spc="45">
                  <a:solidFill>
                    <a:srgbClr val="F2C717"/>
                  </a:solidFill>
                  <a:latin typeface="210 국민체조" panose="020B0600000101010101" charset="-127"/>
                  <a:ea typeface="210 국민체조" panose="020B0600000101010101" charset="-127"/>
                </a:rPr>
                <a:t>5.백엔드 구현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587608"/>
              <a:ext cx="2604177" cy="51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19"/>
                </a:lnSpc>
              </a:pPr>
              <a:endParaRPr>
                <a:latin typeface="210 국민체조" panose="020B0600000101010101" charset="-127"/>
                <a:ea typeface="210 국민체조" panose="020B0600000101010101" charset="-127"/>
              </a:endParaRP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612579" y="8652450"/>
            <a:ext cx="1210443" cy="875433"/>
            <a:chOff x="0" y="-66675"/>
            <a:chExt cx="1613924" cy="1167245"/>
          </a:xfrm>
        </p:grpSpPr>
        <p:sp>
          <p:nvSpPr>
            <p:cNvPr id="45" name="TextBox 45"/>
            <p:cNvSpPr txBox="1"/>
            <p:nvPr/>
          </p:nvSpPr>
          <p:spPr>
            <a:xfrm>
              <a:off x="0" y="-66675"/>
              <a:ext cx="1613924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9"/>
                </a:lnSpc>
              </a:pPr>
              <a:r>
                <a:rPr lang="en-US" sz="2259" spc="45">
                  <a:solidFill>
                    <a:srgbClr val="F2C717"/>
                  </a:solidFill>
                  <a:latin typeface="210 국민체조" panose="020B0600000101010101" charset="-127"/>
                  <a:ea typeface="210 국민체조" panose="020B0600000101010101" charset="-127"/>
                </a:rPr>
                <a:t>6.디버깅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587608"/>
              <a:ext cx="1613924" cy="51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19"/>
                </a:lnSpc>
              </a:pPr>
              <a:endParaRPr>
                <a:latin typeface="210 국민체조" panose="020B0600000101010101" charset="-127"/>
                <a:ea typeface="210 국민체조" panose="020B0600000101010101" charset="-127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215202" y="8652450"/>
            <a:ext cx="2225096" cy="875433"/>
            <a:chOff x="0" y="-66675"/>
            <a:chExt cx="2966795" cy="1167245"/>
          </a:xfrm>
        </p:grpSpPr>
        <p:sp>
          <p:nvSpPr>
            <p:cNvPr id="48" name="TextBox 48"/>
            <p:cNvSpPr txBox="1"/>
            <p:nvPr/>
          </p:nvSpPr>
          <p:spPr>
            <a:xfrm>
              <a:off x="0" y="-66675"/>
              <a:ext cx="2966795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9"/>
                </a:lnSpc>
              </a:pPr>
              <a:r>
                <a:rPr lang="en-US" sz="2259" spc="45">
                  <a:solidFill>
                    <a:srgbClr val="F2C717"/>
                  </a:solidFill>
                  <a:latin typeface="210 국민체조" panose="020B0600000101010101" charset="-127"/>
                  <a:ea typeface="210 국민체조" panose="020B0600000101010101" charset="-127"/>
                </a:rPr>
                <a:t>7.프론트엔드 구현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587608"/>
              <a:ext cx="2966795" cy="51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19"/>
                </a:lnSpc>
              </a:pPr>
              <a:endParaRPr>
                <a:latin typeface="210 국민체조" panose="020B0600000101010101" charset="-127"/>
                <a:ea typeface="210 국민체조" panose="020B0600000101010101" charset="-127"/>
              </a:endParaRP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4378614" y="8652450"/>
            <a:ext cx="2225096" cy="875433"/>
            <a:chOff x="0" y="-66675"/>
            <a:chExt cx="2966795" cy="1167245"/>
          </a:xfrm>
        </p:grpSpPr>
        <p:sp>
          <p:nvSpPr>
            <p:cNvPr id="51" name="TextBox 51"/>
            <p:cNvSpPr txBox="1"/>
            <p:nvPr/>
          </p:nvSpPr>
          <p:spPr>
            <a:xfrm>
              <a:off x="0" y="-66675"/>
              <a:ext cx="2966795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9"/>
                </a:lnSpc>
              </a:pPr>
              <a:r>
                <a:rPr lang="en-US" sz="2259" spc="45">
                  <a:solidFill>
                    <a:srgbClr val="F2C717"/>
                  </a:solidFill>
                  <a:latin typeface="210 국민체조" panose="020B0600000101010101" charset="-127"/>
                  <a:ea typeface="210 국민체조" panose="020B0600000101010101" charset="-127"/>
                </a:rPr>
                <a:t>8.통합 및 테스트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587608"/>
              <a:ext cx="2966795" cy="512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19"/>
                </a:lnSpc>
              </a:pPr>
              <a:endParaRPr>
                <a:latin typeface="210 국민체조" panose="020B0600000101010101" charset="-127"/>
                <a:ea typeface="210 국민체조" panose="020B0600000101010101" charset="-127"/>
              </a:endParaRP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7/22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7970921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71909" y="1213949"/>
            <a:ext cx="428346" cy="1287379"/>
          </a:xfrm>
          <a:custGeom>
            <a:avLst/>
            <a:gdLst/>
            <a:ahLst/>
            <a:cxnLst/>
            <a:rect l="l" t="t" r="r" b="b"/>
            <a:pathLst>
              <a:path w="428346" h="1287379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46299" y="3716137"/>
            <a:ext cx="1825542" cy="1825542"/>
          </a:xfrm>
          <a:custGeom>
            <a:avLst/>
            <a:gdLst/>
            <a:ahLst/>
            <a:cxnLst/>
            <a:rect l="l" t="t" r="r" b="b"/>
            <a:pathLst>
              <a:path w="1825542" h="1825542">
                <a:moveTo>
                  <a:pt x="0" y="0"/>
                </a:moveTo>
                <a:lnTo>
                  <a:pt x="1825542" y="0"/>
                </a:lnTo>
                <a:lnTo>
                  <a:pt x="1825542" y="1825542"/>
                </a:lnTo>
                <a:lnTo>
                  <a:pt x="0" y="182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03225" y="4893307"/>
            <a:ext cx="1768684" cy="1768684"/>
          </a:xfrm>
          <a:custGeom>
            <a:avLst/>
            <a:gdLst/>
            <a:ahLst/>
            <a:cxnLst/>
            <a:rect l="l" t="t" r="r" b="b"/>
            <a:pathLst>
              <a:path w="1768684" h="1768684">
                <a:moveTo>
                  <a:pt x="0" y="0"/>
                </a:moveTo>
                <a:lnTo>
                  <a:pt x="1768684" y="0"/>
                </a:lnTo>
                <a:lnTo>
                  <a:pt x="1768684" y="1768684"/>
                </a:lnTo>
                <a:lnTo>
                  <a:pt x="0" y="1768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264545"/>
            <a:ext cx="6679113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00BE52"/>
                </a:solidFill>
                <a:ea typeface="210 밀레니얼"/>
              </a:rPr>
              <a:t>기술 스택 선정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23283" y="4694400"/>
            <a:ext cx="3657600" cy="1316736"/>
          </a:xfrm>
          <a:custGeom>
            <a:avLst/>
            <a:gdLst/>
            <a:ahLst/>
            <a:cxnLst/>
            <a:rect l="l" t="t" r="r" b="b"/>
            <a:pathLst>
              <a:path w="3657600" h="1316736">
                <a:moveTo>
                  <a:pt x="0" y="0"/>
                </a:moveTo>
                <a:lnTo>
                  <a:pt x="3657600" y="0"/>
                </a:lnTo>
                <a:lnTo>
                  <a:pt x="36576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01898" y="6868500"/>
            <a:ext cx="280602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7"/>
              </a:lnSpc>
              <a:spcBef>
                <a:spcPct val="0"/>
              </a:spcBef>
            </a:pPr>
            <a:r>
              <a:rPr lang="en-US" sz="3451" spc="69" dirty="0" err="1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백엔드</a:t>
            </a:r>
            <a:endParaRPr lang="en-US" sz="3451" spc="69" dirty="0">
              <a:solidFill>
                <a:srgbClr val="FFFFFF"/>
              </a:solidFill>
              <a:latin typeface="210 국민체조" panose="020B0600000101010101" charset="-127"/>
              <a:ea typeface="210 국민체조" panose="020B0600000101010101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256920" y="6868500"/>
            <a:ext cx="280602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7"/>
              </a:lnSpc>
              <a:spcBef>
                <a:spcPct val="0"/>
              </a:spcBef>
            </a:pPr>
            <a:r>
              <a:rPr lang="en-US" sz="3451" spc="69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DB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85843" y="6868500"/>
            <a:ext cx="280602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7"/>
              </a:lnSpc>
              <a:spcBef>
                <a:spcPct val="0"/>
              </a:spcBef>
            </a:pPr>
            <a:r>
              <a:rPr lang="en-US" sz="3451" spc="69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프론트엔드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65887" y="6868500"/>
            <a:ext cx="2806022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7"/>
              </a:lnSpc>
              <a:spcBef>
                <a:spcPct val="0"/>
              </a:spcBef>
            </a:pPr>
            <a:r>
              <a:rPr lang="en-US" sz="3451" spc="69">
                <a:solidFill>
                  <a:srgbClr val="FFFFFF"/>
                </a:solidFill>
                <a:latin typeface="210 국민체조" panose="020B0600000101010101" charset="-127"/>
                <a:ea typeface="210 국민체조" panose="020B0600000101010101" charset="-127"/>
              </a:rPr>
              <a:t>API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8/22</a:t>
              </a: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682" y="4474288"/>
            <a:ext cx="2914720" cy="15074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912" y="4839504"/>
            <a:ext cx="1351883" cy="1171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589372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696796" y="2307007"/>
            <a:ext cx="14894407" cy="7639590"/>
          </a:xfrm>
          <a:custGeom>
            <a:avLst/>
            <a:gdLst/>
            <a:ahLst/>
            <a:cxnLst/>
            <a:rect l="l" t="t" r="r" b="b"/>
            <a:pathLst>
              <a:path w="14894407" h="7639590">
                <a:moveTo>
                  <a:pt x="0" y="0"/>
                </a:moveTo>
                <a:lnTo>
                  <a:pt x="14894408" y="0"/>
                </a:lnTo>
                <a:lnTo>
                  <a:pt x="14894408" y="7639590"/>
                </a:lnTo>
                <a:lnTo>
                  <a:pt x="0" y="7639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280397"/>
            <a:ext cx="5873218" cy="85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 dirty="0">
                <a:solidFill>
                  <a:srgbClr val="00BE52"/>
                </a:solidFill>
                <a:latin typeface="210 밀레니얼"/>
              </a:rPr>
              <a:t>CHAT GPT API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1593" y="9930384"/>
            <a:ext cx="1103722" cy="356616"/>
            <a:chOff x="0" y="0"/>
            <a:chExt cx="290692" cy="939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0692" cy="93924"/>
            </a:xfrm>
            <a:custGeom>
              <a:avLst/>
              <a:gdLst/>
              <a:ahLst/>
              <a:cxnLst/>
              <a:rect l="l" t="t" r="r" b="b"/>
              <a:pathLst>
                <a:path w="290692" h="93924">
                  <a:moveTo>
                    <a:pt x="0" y="0"/>
                  </a:moveTo>
                  <a:lnTo>
                    <a:pt x="290692" y="0"/>
                  </a:lnTo>
                  <a:lnTo>
                    <a:pt x="290692" y="93924"/>
                  </a:lnTo>
                  <a:lnTo>
                    <a:pt x="0" y="9392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90692" cy="122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70"/>
                </a:lnSpc>
                <a:spcBef>
                  <a:spcPct val="0"/>
                </a:spcBef>
              </a:pPr>
              <a:r>
                <a:rPr lang="en-US" sz="1500" spc="15">
                  <a:solidFill>
                    <a:srgbClr val="FFFFFF"/>
                  </a:solidFill>
                  <a:latin typeface="DM Sans Bold"/>
                </a:rPr>
                <a:t>9/22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428</Words>
  <Application>Microsoft Office PowerPoint</Application>
  <PresentationFormat>사용자 지정</PresentationFormat>
  <Paragraphs>119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210 밀레니얼</vt:lpstr>
      <vt:lpstr>Arial</vt:lpstr>
      <vt:lpstr>210 국민체조</vt:lpstr>
      <vt:lpstr>Anton Italics</vt:lpstr>
      <vt:lpstr>210 디딤고딕</vt:lpstr>
      <vt:lpstr>DM Sans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Fauget Gym Center</dc:title>
  <cp:lastModifiedBy>SSAFY</cp:lastModifiedBy>
  <cp:revision>8</cp:revision>
  <dcterms:created xsi:type="dcterms:W3CDTF">2006-08-16T00:00:00Z</dcterms:created>
  <dcterms:modified xsi:type="dcterms:W3CDTF">2023-11-24T00:48:17Z</dcterms:modified>
  <dc:identifier>DAF08SwLcgs</dc:identifier>
</cp:coreProperties>
</file>